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4" r:id="rId2"/>
  </p:sldMasterIdLst>
  <p:notesMasterIdLst>
    <p:notesMasterId r:id="rId22"/>
  </p:notesMasterIdLst>
  <p:handoutMasterIdLst>
    <p:handoutMasterId r:id="rId23"/>
  </p:handoutMasterIdLst>
  <p:sldIdLst>
    <p:sldId id="261" r:id="rId3"/>
    <p:sldId id="540" r:id="rId4"/>
    <p:sldId id="550" r:id="rId5"/>
    <p:sldId id="548" r:id="rId6"/>
    <p:sldId id="499" r:id="rId7"/>
    <p:sldId id="549" r:id="rId8"/>
    <p:sldId id="534" r:id="rId9"/>
    <p:sldId id="547" r:id="rId10"/>
    <p:sldId id="533" r:id="rId11"/>
    <p:sldId id="501" r:id="rId12"/>
    <p:sldId id="541" r:id="rId13"/>
    <p:sldId id="503" r:id="rId14"/>
    <p:sldId id="738" r:id="rId15"/>
    <p:sldId id="531" r:id="rId16"/>
    <p:sldId id="544" r:id="rId17"/>
    <p:sldId id="543" r:id="rId18"/>
    <p:sldId id="532" r:id="rId19"/>
    <p:sldId id="538" r:id="rId20"/>
    <p:sldId id="556" r:id="rId21"/>
  </p:sldIdLst>
  <p:sldSz cx="12192000" cy="6858000"/>
  <p:notesSz cx="7315200" cy="96012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99CC"/>
    <a:srgbClr val="00FF00"/>
    <a:srgbClr val="FFFF00"/>
    <a:srgbClr val="000066"/>
    <a:srgbClr val="FCFEFE"/>
    <a:srgbClr val="E8F5F6"/>
    <a:srgbClr val="D3EB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40" autoAdjust="0"/>
    <p:restoredTop sz="95578" autoAdjust="0"/>
  </p:normalViewPr>
  <p:slideViewPr>
    <p:cSldViewPr snapToObjects="1">
      <p:cViewPr varScale="1">
        <p:scale>
          <a:sx n="106" d="100"/>
          <a:sy n="106" d="100"/>
        </p:scale>
        <p:origin x="36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D3EC1E29-6D2F-AADF-5163-EB9BCD8DDE3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>
            <a:lvl1pPr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nl-NL" altLang="en-US"/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5E527CC-8E9D-6D23-F8FD-F329276A39C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>
            <a:lvl1pPr algn="r"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nl-NL" altLang="en-US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52E6DF77-DF14-8FE0-F67A-D3D2C1BA04D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b" anchorCtr="0" compatLnSpc="1">
            <a:prstTxWarp prst="textNoShape">
              <a:avLst/>
            </a:prstTxWarp>
          </a:bodyPr>
          <a:lstStyle>
            <a:lvl1pPr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nl-NL" altLang="en-US"/>
          </a:p>
        </p:txBody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FB80E68A-8E27-D715-AE04-9F9F06791FF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b" anchorCtr="0" compatLnSpc="1">
            <a:prstTxWarp prst="textNoShape">
              <a:avLst/>
            </a:prstTxWarp>
          </a:bodyPr>
          <a:lstStyle>
            <a:lvl1pPr algn="r" defTabSz="968375" eaLnBrk="1" hangingPunct="1"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E36A36AD-1EB9-44FD-8C56-62B44825DFE3}" type="slidenum">
              <a:rPr lang="nl-NL" altLang="en-US"/>
              <a:pPr>
                <a:defRPr/>
              </a:pPr>
              <a:t>‹#›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AC31E51C-AB12-2FA7-E568-8AF489FF917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>
            <a:lvl1pPr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B8AD6B93-EF1D-22A9-C03E-763403D91D7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>
            <a:lvl1pPr algn="r"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5554F8BC-545D-7C87-5008-12A2A1FFD1F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0375" y="720725"/>
            <a:ext cx="6396038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2C4F6390-DFCE-0714-3F8C-FF79A507D36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16390" name="Rectangle 6">
            <a:extLst>
              <a:ext uri="{FF2B5EF4-FFF2-40B4-BE49-F238E27FC236}">
                <a16:creationId xmlns:a16="http://schemas.microsoft.com/office/drawing/2014/main" id="{31E0B7B3-0BAB-9E68-E5BF-9E4B3D9CB6B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b" anchorCtr="0" compatLnSpc="1">
            <a:prstTxWarp prst="textNoShape">
              <a:avLst/>
            </a:prstTxWarp>
          </a:bodyPr>
          <a:lstStyle>
            <a:lvl1pPr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91" name="Rectangle 7">
            <a:extLst>
              <a:ext uri="{FF2B5EF4-FFF2-40B4-BE49-F238E27FC236}">
                <a16:creationId xmlns:a16="http://schemas.microsoft.com/office/drawing/2014/main" id="{1BE6CF26-93BA-6138-DCAD-A8F102C220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b" anchorCtr="0" compatLnSpc="1">
            <a:prstTxWarp prst="textNoShape">
              <a:avLst/>
            </a:prstTxWarp>
          </a:bodyPr>
          <a:lstStyle>
            <a:lvl1pPr algn="r" defTabSz="968375" eaLnBrk="1" hangingPunct="1"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05FBC61F-5B11-4037-A676-08B1E22BF0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B924C122-ECED-CAA0-6E8D-B0DD58C996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843E2B9-B8CD-41BF-BB0B-F726111CD115}" type="slidenum">
              <a:rPr lang="en-US" altLang="en-US" smtClean="0">
                <a:latin typeface="Times" panose="02020603050405020304" pitchFamily="18" charset="0"/>
              </a:rPr>
              <a:pPr/>
              <a:t>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EF5E095F-47EF-D8AD-F61B-78D48F4995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DDAE47D7-E08B-5EF2-C089-CF2B3CB7E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F63B8DE2-BDFB-748A-3F8B-A430836132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FC16AC9-C292-4EF2-9A0A-35AC5BDC9B3A}" type="slidenum">
              <a:rPr lang="en-US" altLang="en-US" smtClean="0">
                <a:latin typeface="Times" panose="02020603050405020304" pitchFamily="18" charset="0"/>
              </a:rPr>
              <a:pPr/>
              <a:t>11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0A913ACE-320D-B41F-9420-36BD45761F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57EC3C4B-0478-4A6D-1FE8-88C28D1891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E1988C95-117B-D7CB-ABA7-8766D69295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B2F6065-7A42-474E-9F1D-CADC4EA3ECE3}" type="slidenum">
              <a:rPr lang="en-US" altLang="en-US" smtClean="0">
                <a:latin typeface="Times" panose="02020603050405020304" pitchFamily="18" charset="0"/>
              </a:rPr>
              <a:pPr/>
              <a:t>12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CB27D957-0DC9-2538-5EAB-D65A07C51C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969BF6ED-FCFB-5770-7A79-388557005B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E1988C95-117B-D7CB-ABA7-8766D69295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B2F6065-7A42-474E-9F1D-CADC4EA3ECE3}" type="slidenum">
              <a:rPr lang="en-US" altLang="en-US" smtClean="0">
                <a:latin typeface="Times" panose="02020603050405020304" pitchFamily="18" charset="0"/>
              </a:rPr>
              <a:pPr/>
              <a:t>13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CB27D957-0DC9-2538-5EAB-D65A07C51C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969BF6ED-FCFB-5770-7A79-388557005B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766958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7189E9DF-EF91-8B5B-5BDB-39EEE97A22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1956D4B-BD3B-4924-8685-C82081768EE1}" type="slidenum">
              <a:rPr lang="en-US" altLang="en-US" smtClean="0">
                <a:latin typeface="Times" panose="02020603050405020304" pitchFamily="18" charset="0"/>
              </a:rPr>
              <a:pPr/>
              <a:t>14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B4F29295-C2B6-9591-8740-97D9AFA2C6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2E9AA801-E64C-FD34-BCE5-3034ECB347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59129885-05ED-E677-D1A0-BBD9B17B2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A78FF31-8E45-4DAD-ADBE-1E451157A72A}" type="slidenum">
              <a:rPr lang="en-US" altLang="en-US" smtClean="0">
                <a:latin typeface="Times" panose="02020603050405020304" pitchFamily="18" charset="0"/>
              </a:rPr>
              <a:pPr/>
              <a:t>15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27214781-DA75-E9A7-27B6-263DDE8FFA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31084C43-B01A-E230-26E1-0647C7C136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47A43E48-3891-9942-16B3-CFB1761B590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38A5DDE-3CD7-40B3-B8D1-07C9E915B494}" type="slidenum">
              <a:rPr lang="en-US" altLang="en-US" smtClean="0">
                <a:latin typeface="Times" panose="02020603050405020304" pitchFamily="18" charset="0"/>
              </a:rPr>
              <a:pPr/>
              <a:t>16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88C67433-775A-AEF5-F17F-A7E90B6D32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A03AB7E7-4349-6898-258F-6F293CC1C0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87CC0F67-FE4B-6C1E-E8E3-05225C5E22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367ACE8-59FF-4F45-8CDB-3B8A8A37B6A7}" type="slidenum">
              <a:rPr lang="en-US" altLang="en-US" smtClean="0">
                <a:latin typeface="Times" panose="02020603050405020304" pitchFamily="18" charset="0"/>
              </a:rPr>
              <a:pPr/>
              <a:t>17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1703CFF3-08A8-364B-184E-2B4E68279D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C4FE0DCA-743F-3B61-3E7C-BC5465490B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55ECC512-103F-3852-5E31-33BF20E5EE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0E4DAE2-AFBF-4A49-B627-58528D504DC6}" type="slidenum">
              <a:rPr lang="en-US" altLang="en-US" smtClean="0">
                <a:latin typeface="Times" panose="02020603050405020304" pitchFamily="18" charset="0"/>
              </a:rPr>
              <a:pPr/>
              <a:t>18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D37BA7BA-CA15-CA16-DF16-BDF6D2798F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D7EC7290-806F-2656-11CA-A55986C118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>
            <a:extLst>
              <a:ext uri="{FF2B5EF4-FFF2-40B4-BE49-F238E27FC236}">
                <a16:creationId xmlns:a16="http://schemas.microsoft.com/office/drawing/2014/main" id="{E8A4561C-CEC0-FE80-6D2A-0931DACA3F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13428FD-9004-439D-A78D-8A57C946B41C}" type="slidenum">
              <a:rPr lang="en-US" altLang="en-US" smtClean="0">
                <a:latin typeface="Times" panose="02020603050405020304" pitchFamily="18" charset="0"/>
              </a:rPr>
              <a:pPr/>
              <a:t>19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101379" name="Rectangle 2">
            <a:extLst>
              <a:ext uri="{FF2B5EF4-FFF2-40B4-BE49-F238E27FC236}">
                <a16:creationId xmlns:a16="http://schemas.microsoft.com/office/drawing/2014/main" id="{D727FBC2-46C4-FD66-4DDD-C023235F79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>
            <a:extLst>
              <a:ext uri="{FF2B5EF4-FFF2-40B4-BE49-F238E27FC236}">
                <a16:creationId xmlns:a16="http://schemas.microsoft.com/office/drawing/2014/main" id="{85B31689-4EEE-E842-3C30-F2B39142D1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875C4D6A-0D91-97E4-F768-9D21604057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F52660F-6E96-4EFD-85F5-937839FEFD26}" type="slidenum">
              <a:rPr lang="en-US" altLang="en-US" smtClean="0">
                <a:latin typeface="Times" panose="02020603050405020304" pitchFamily="18" charset="0"/>
              </a:rPr>
              <a:pPr/>
              <a:t>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CFEF9B24-F357-FC06-CE86-A7A0C1AD20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8DBCB5AC-5C51-BFF6-170B-0E2CAC43D3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6ECBE502-87D5-54F9-1B3A-69F1FB4676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A58AB65-7BBD-4E17-A5AE-8BABC445DB4B}" type="slidenum">
              <a:rPr lang="en-US" altLang="en-US" smtClean="0">
                <a:latin typeface="Times" panose="02020603050405020304" pitchFamily="18" charset="0"/>
              </a:rPr>
              <a:pPr/>
              <a:t>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4DACFBE9-1DA3-A223-B256-20C31AB380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8934643C-1843-FC4F-8D5E-662F1AF64C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948A5BC4-3918-402F-87C2-98F2C8F0DA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A12E867-AE14-4F0C-84D6-F5E1D87247ED}" type="slidenum">
              <a:rPr lang="en-US" altLang="en-US" smtClean="0">
                <a:latin typeface="Times" panose="02020603050405020304" pitchFamily="18" charset="0"/>
              </a:rPr>
              <a:pPr/>
              <a:t>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5E6B628C-1434-94CC-CB5B-CDE0AE6791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15E3910A-EF56-D58A-466A-35BBF7FF5D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B3CD780C-F9DF-7BFD-2065-7B149CBD06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252383DD-5868-407E-8D64-3865DC79649B}" type="slidenum">
              <a:rPr lang="en-US" altLang="en-US" smtClean="0">
                <a:latin typeface="Times" panose="02020603050405020304" pitchFamily="18" charset="0"/>
              </a:rPr>
              <a:pPr/>
              <a:t>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0C3FCFBF-0C3E-034B-3BF3-55D25E55D0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A81798BE-A7EE-D298-8782-C1E46CF4CE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79449F6B-C3EF-BC24-A0C5-A9E881D534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BAC39E5-5C30-4AB5-8D62-9167E74B9838}" type="slidenum">
              <a:rPr lang="en-US" altLang="en-US" smtClean="0">
                <a:latin typeface="Times" panose="02020603050405020304" pitchFamily="18" charset="0"/>
              </a:rPr>
              <a:pPr/>
              <a:t>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86826DA5-4B17-6830-74B5-9E942AD552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AC7B5178-84C7-CB37-0CA7-1938CAC42E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3B50AAA4-AAE3-9B30-58FD-71473CD9BE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9A16BE7-EA0D-4275-A79E-ABD8859A526A}" type="slidenum">
              <a:rPr lang="en-US" altLang="en-US" smtClean="0">
                <a:latin typeface="Times" panose="02020603050405020304" pitchFamily="18" charset="0"/>
              </a:rPr>
              <a:pPr/>
              <a:t>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14DB7B24-4075-53FA-0E59-5F5592C9E0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B587765B-723A-22CF-D007-823CB92423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DDD571AF-6E42-9558-57BC-65E1CF1184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DC3A218-BD35-42E4-8CA6-9D9EF1CCBAC2}" type="slidenum">
              <a:rPr lang="en-US" altLang="en-US" smtClean="0">
                <a:latin typeface="Times" panose="02020603050405020304" pitchFamily="18" charset="0"/>
              </a:rPr>
              <a:pPr/>
              <a:t>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0369DE91-91D4-FF9D-DA5F-D55A503A18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50CD2C7D-889E-AED1-CE23-FD43F26652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8B20F267-0DD1-F649-794C-47BF9D180B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F6760B9-4730-4807-97DA-29EBE8085C31}" type="slidenum">
              <a:rPr lang="en-US" altLang="en-US" smtClean="0">
                <a:latin typeface="Times" panose="02020603050405020304" pitchFamily="18" charset="0"/>
              </a:rPr>
              <a:pPr/>
              <a:t>10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11363BBD-540F-3900-04A6-87D270DBE9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3149E64D-5F40-9E99-8A9F-BFDF038B85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F52C37-C2E1-11A7-F822-C061C719C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5D995-EDF6-46C5-B52A-B8F40A04FE11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75054-6DB2-4BAC-E4A7-181278BBB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2E7F3-9C06-FA48-B384-EFFE89D02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AD08C-2C11-46E4-A656-0E0FD8235A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410379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22099-88A9-5033-8928-F8D54BB3C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312FB-029F-419B-9F38-523CA6E52A01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43C5FA-A82E-98CB-7200-367CEFB27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8E93F1-5143-55E1-5380-1CF61704B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8EB29-2287-4CC6-A9F7-FBBD043AC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6650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405E81-8A05-E9E4-500B-194FE9533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4A462-B285-4688-8B79-0A6FE6000DF3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827173-A357-B9C5-8785-76040D3F1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8A0D41-19D0-6F16-7A34-50BCAF68E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58C8E-8405-4308-9626-394A6E7526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7271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B1620-E86D-B906-7C32-E21F7F362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587D5-ADD1-48E5-9CEF-18186642CB34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4C5548-AFC8-6FD6-957A-C3FDBAF0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2C09AF-4944-1742-2E9F-6B2FD08EB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257E6-E9B0-4C7B-9B61-B01A6B6A6128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446192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6F9E32-C695-8429-AE0B-2298224C6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21830-CA72-4FB0-871A-7C8DDC7682A0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7DA09-A2AC-3251-B9FF-2DC2E1FF2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255E9-3BCC-8922-2A3F-2FC5DFFC5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F0082-B072-4114-A55C-E9EDABE65F47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243628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918DD5-0EDA-2BBA-60AC-F9710C145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3FA26-7789-43E0-9480-A4BCB4BD6626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B057D8-CCD0-7389-28C6-50A0C466A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31DF9-D014-C896-226B-184F3CB7E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E724-7D56-45B4-A02D-38D49AF7844A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160291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C0B3376-C77F-1ADE-B90A-4B32AA461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3C27E-0056-4D55-B737-0E589D3E6E80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5D17D2B-0A88-80FD-5CB7-C237E2051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8F7F3F-D887-283B-ED8D-968E9B7A6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0F2C1-1A38-41C1-80A3-CE2B80D55DD9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9206960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25581B6-6669-BE31-4B18-4B7B14150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031AA-1370-4F1D-ABF0-C5169AC7452C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C851D50-F8E1-960E-7C30-F22544A05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9CD8A3B-FEC4-27F6-A6CE-A07D4EEBE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92858-B1DD-4736-BE7F-3CA3A9AC1B04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5973734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7FCBA33-97D7-43C8-5D48-3D50708E2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D9F90-AF26-4D27-8FBF-4DE0A8F7AA01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D03C161-6E81-6C32-38F5-9ACDAFD5A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5FC3F1C-6FF4-6E39-A394-0212AC3C8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CFB5D-1F8C-44DC-B8BF-C899CF50AACF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53458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1131D68-4500-D44B-E632-42904ADBC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7F9CA-50BF-48D0-B25F-618E9DC95D0A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CCAED08-BA3E-49AC-D67E-78928D5D4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ACEC866-AD9B-7733-57A8-03A51AEF3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466EA-7EB6-4954-84B5-6AEA11A41FB5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5947418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D821C9-ABB0-2676-ACD5-8C19FA2AD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34889-580F-47C3-9F15-221828382830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1EF25D-1741-3591-E299-71D3EA68F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C365C0-B85E-EF4C-0589-C4B7A6FE4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FA5BF-2324-40F8-84AF-F50568F71723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671656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B86E1F-5329-AA11-8D12-5A44AE64D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B39DF-A9E5-445A-9FDC-E3DE9CE9AEFF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9046-3EF7-47E4-9478-25E839481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34F42-B384-F078-1BE7-E200F12C2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B06A4-A897-4801-985A-B3C57F1A60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9502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A83C45A-7EBF-3957-EFFE-974F520C4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9134E-6917-4D3B-BBF2-BF1F66E369A5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213539-9CCC-6AB8-068F-F410F4BD7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2923E4-5A16-72DF-CCC5-5B7F8441A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A1E56-C638-4594-B6BB-F3A2DA71902D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6568093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BAD820-B0FD-FFB6-7F03-6C887D87B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321AE-14DB-4C9C-9DBA-61A32472C4D4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5BEBE-9912-9E13-CFA0-8084EED1B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BBBFE-6FFD-F403-8753-59D881B2B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2FD3A-4F53-4EFA-9BE9-907D1AA985FF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26226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32423-8C76-36D4-6655-3851AE99B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CC2DD-7663-4B1C-A5F7-0EF50464F47E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B23E5-8A60-FC84-8D9A-CC5D884EB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B8A8F-AB29-F810-E2A2-1015D1C89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FEF3F-EFAE-4556-8F2B-A46C74091D95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79368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46713-0E07-61DF-ECD7-3D2F9160F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EFD34-84C0-4D9E-A0B0-0399AAE9A8F8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33F117-7F41-720E-A7F0-EED94627C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3D390-AF53-CFB3-6C33-24C3B573B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7D4EA-1042-4FD8-AB76-81CF853190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7315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148069-6DDB-7488-C721-9466B58C1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2C962-3119-48A6-9396-003196738EFD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A50FD4-727C-BD4E-9781-5BD81A36E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28D1D1-18E6-F1FF-BDA3-D48AB0B5E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32105-4B25-41A8-A027-850233A3D0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5987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8629EE2-BF11-A384-28EC-0DCE48F33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873CA-4B08-4285-BE07-220FDAFC72B6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40722F-3157-72C8-A0D1-77E129BFE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D3D7878-0589-1B08-836C-0D8D564D2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5525A-5672-4BE8-8FD7-EB1078B636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671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3A520E5-C59C-CF0C-C028-0110E2D63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508B2-129E-4AA4-A9B9-B9C4701089EE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0A91BF2-4EE8-28B6-D3A6-E2528A8D4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034BD7D-B64C-00C9-CAFA-40F8E86BF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7D8F0-4DFF-46B3-AF7E-C43CD8E465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870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C73E229-AA76-B8EC-B1B8-1DF1E2E3B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E8862-B5BA-401A-925C-C71D6F6D74BB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476783A-D2E0-8807-5D1B-DEC61E1A6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891CE6E-0302-76DA-FCF4-8E97A9819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51190-1ED5-4CB4-9446-B6090B62CE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9167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7485460-41C8-6419-5821-2935F6536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20F44-13B3-432B-8078-F843E925AA36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6233A5-F86B-9CCD-F59A-39840DF88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0936757-8A52-8B57-7A15-0914D42A1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11F08-4FA3-4BA4-A9E6-FE2F1A87B8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2187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0341F8-7042-B377-BCED-FACA95087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1B217-0C23-4831-864A-BE39B8E9F119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B1C7F7-6A23-62FA-B0AF-F8FE65308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101230E-5AF2-A2D3-B1A0-F1D2BF14B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B2054-5AA4-480B-AB64-266F6643B7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8605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29F828E-0172-18EA-4A50-93DA5CF30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378C044-468F-5822-7B2D-58D647CDC8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BBA17A-C6BA-02D5-B1E2-363C0FC548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697DFC-15D9-405B-90EF-EDD3AC94D44B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78FB7-A524-1F75-B4BE-C7C0CAD6B8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5448A-8B60-A00B-07AA-F3D62939D0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F66AE49-60DF-4D84-9E17-F384E914AE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B00AF9D-617C-6928-E351-F00AF7FEAF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E305769-5E12-B1DE-DEC7-6345B28103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02D3D-F2F8-F8E8-23F9-D10DA6B983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F1C3FB-FA92-4C37-B66D-18892A89B5F9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483A0E-72DD-4C67-5248-D254DD5CB8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B8462-9B05-70B3-98A3-AB474E41BE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CBFD1E9-A62A-4B27-8500-6986D186F1BB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0">
            <a:extLst>
              <a:ext uri="{FF2B5EF4-FFF2-40B4-BE49-F238E27FC236}">
                <a16:creationId xmlns:a16="http://schemas.microsoft.com/office/drawing/2014/main" id="{4CC7382F-BD99-F5BC-8145-2893CF11C4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75" y="857250"/>
            <a:ext cx="619125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rgbClr val="FFFFFF"/>
                </a:solidFill>
                <a:latin typeface="Roboto Slab" pitchFamily="2" charset="0"/>
                <a:cs typeface="Roboto Slab" pitchFamily="2" charset="0"/>
              </a:rPr>
              <a:t>Course on Bulking Sludge</a:t>
            </a:r>
            <a:endParaRPr lang="en-US" altLang="en-US" sz="20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36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rgbClr val="000000"/>
                </a:solidFill>
                <a:latin typeface="Roboto Slab" pitchFamily="2" charset="0"/>
                <a:cs typeface="Roboto Slab" pitchFamily="2" charset="0"/>
              </a:rPr>
              <a:t>Bulking Sludge:</a:t>
            </a: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rgbClr val="000000"/>
                </a:solidFill>
                <a:latin typeface="Roboto Slab" pitchFamily="2" charset="0"/>
                <a:cs typeface="Roboto Slab" pitchFamily="2" charset="0"/>
              </a:rPr>
              <a:t>General Introduction</a:t>
            </a: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36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Roboto Slab" pitchFamily="2" charset="0"/>
                <a:cs typeface="Roboto Slab" pitchFamily="2" charset="0"/>
              </a:rPr>
              <a:t>Mark C.M. van Loosdrecht</a:t>
            </a:r>
          </a:p>
        </p:txBody>
      </p:sp>
      <p:pic>
        <p:nvPicPr>
          <p:cNvPr id="5123" name="Picture 4" descr="Merkarchitectuur">
            <a:extLst>
              <a:ext uri="{FF2B5EF4-FFF2-40B4-BE49-F238E27FC236}">
                <a16:creationId xmlns:a16="http://schemas.microsoft.com/office/drawing/2014/main" id="{A5327AE6-BA63-830B-5581-BFFC41597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69" b="37625"/>
          <a:stretch>
            <a:fillRect/>
          </a:stretch>
        </p:blipFill>
        <p:spPr bwMode="auto">
          <a:xfrm>
            <a:off x="5232400" y="5618163"/>
            <a:ext cx="2971800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4">
            <a:extLst>
              <a:ext uri="{FF2B5EF4-FFF2-40B4-BE49-F238E27FC236}">
                <a16:creationId xmlns:a16="http://schemas.microsoft.com/office/drawing/2014/main" id="{E694CEF7-ED2C-08EA-2033-077799FC81CE}"/>
              </a:ext>
            </a:extLst>
          </p:cNvPr>
          <p:cNvGrpSpPr>
            <a:grpSpLocks/>
          </p:cNvGrpSpPr>
          <p:nvPr/>
        </p:nvGrpSpPr>
        <p:grpSpPr bwMode="auto">
          <a:xfrm>
            <a:off x="1624013" y="6069013"/>
            <a:ext cx="6243637" cy="830262"/>
            <a:chOff x="545" y="3861"/>
            <a:chExt cx="3517" cy="523"/>
          </a:xfrm>
        </p:grpSpPr>
        <p:sp>
          <p:nvSpPr>
            <p:cNvPr id="22678" name="AutoShape 5">
              <a:extLst>
                <a:ext uri="{FF2B5EF4-FFF2-40B4-BE49-F238E27FC236}">
                  <a16:creationId xmlns:a16="http://schemas.microsoft.com/office/drawing/2014/main" id="{092C13FE-1C5E-E338-27A7-A955B4709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" y="4042"/>
              <a:ext cx="400" cy="1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2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2679" name="Text Box 6">
              <a:extLst>
                <a:ext uri="{FF2B5EF4-FFF2-40B4-BE49-F238E27FC236}">
                  <a16:creationId xmlns:a16="http://schemas.microsoft.com/office/drawing/2014/main" id="{378FB7CE-BF87-BF59-D859-94C8CA12EB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0" y="3861"/>
              <a:ext cx="3112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952500" indent="-3810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33CC"/>
                </a:buClr>
                <a:buFont typeface="Wingdings 3" panose="05040102010807070707" pitchFamily="18" charset="2"/>
                <a:buNone/>
              </a:pPr>
              <a:r>
                <a:rPr lang="en-GB" altLang="en-US" sz="24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Appearance of settling problems…</a:t>
              </a:r>
              <a:endParaRPr lang="en-GB" altLang="en-US" sz="18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531" name="Text Box 7">
            <a:extLst>
              <a:ext uri="{FF2B5EF4-FFF2-40B4-BE49-F238E27FC236}">
                <a16:creationId xmlns:a16="http://schemas.microsoft.com/office/drawing/2014/main" id="{8B90B47D-5790-62BE-B036-759E6FFAC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4173538"/>
            <a:ext cx="78501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GB" altLang="en-US" sz="2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Batch systems converted to continuous flows systems</a:t>
            </a:r>
          </a:p>
        </p:txBody>
      </p:sp>
      <p:grpSp>
        <p:nvGrpSpPr>
          <p:cNvPr id="22532" name="Group 8">
            <a:extLst>
              <a:ext uri="{FF2B5EF4-FFF2-40B4-BE49-F238E27FC236}">
                <a16:creationId xmlns:a16="http://schemas.microsoft.com/office/drawing/2014/main" id="{F0BFB1C4-199B-2904-C79E-90653D5E2D7B}"/>
              </a:ext>
            </a:extLst>
          </p:cNvPr>
          <p:cNvGrpSpPr>
            <a:grpSpLocks/>
          </p:cNvGrpSpPr>
          <p:nvPr/>
        </p:nvGrpSpPr>
        <p:grpSpPr bwMode="auto">
          <a:xfrm>
            <a:off x="1808163" y="4570413"/>
            <a:ext cx="5983287" cy="1739900"/>
            <a:chOff x="1015" y="2631"/>
            <a:chExt cx="3769" cy="1096"/>
          </a:xfrm>
        </p:grpSpPr>
        <p:sp>
          <p:nvSpPr>
            <p:cNvPr id="815113" name="Rectangle 9">
              <a:extLst>
                <a:ext uri="{FF2B5EF4-FFF2-40B4-BE49-F238E27FC236}">
                  <a16:creationId xmlns:a16="http://schemas.microsoft.com/office/drawing/2014/main" id="{AF993158-1CE1-A43D-7857-60A512757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5" y="2789"/>
              <a:ext cx="745" cy="1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altLang="en-US" sz="1400">
                  <a:effectLst>
                    <a:outerShdw blurRad="38100" dist="38100" dir="2700000" algn="tl">
                      <a:srgbClr val="FFFFFF"/>
                    </a:outerShdw>
                  </a:effectLst>
                  <a:latin typeface="Roboto Slab" pitchFamily="2" charset="0"/>
                  <a:ea typeface="Roboto Slab" pitchFamily="2" charset="0"/>
                </a:rPr>
                <a:t>Influent</a:t>
              </a:r>
            </a:p>
          </p:txBody>
        </p:sp>
        <p:sp>
          <p:nvSpPr>
            <p:cNvPr id="22653" name="Line 10">
              <a:extLst>
                <a:ext uri="{FF2B5EF4-FFF2-40B4-BE49-F238E27FC236}">
                  <a16:creationId xmlns:a16="http://schemas.microsoft.com/office/drawing/2014/main" id="{BEA21A96-A8AB-97CE-BDFD-6B681A9376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67" y="2899"/>
              <a:ext cx="262" cy="1"/>
            </a:xfrm>
            <a:prstGeom prst="line">
              <a:avLst/>
            </a:prstGeom>
            <a:noFill/>
            <a:ln w="25400">
              <a:solidFill>
                <a:srgbClr val="00FF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15115" name="Rectangle 11">
              <a:extLst>
                <a:ext uri="{FF2B5EF4-FFF2-40B4-BE49-F238E27FC236}">
                  <a16:creationId xmlns:a16="http://schemas.microsoft.com/office/drawing/2014/main" id="{4878689C-7084-47FB-7F36-D79B1E7E1C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" y="2810"/>
              <a:ext cx="671" cy="1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altLang="en-US" sz="1400">
                  <a:effectLst>
                    <a:outerShdw blurRad="38100" dist="38100" dir="2700000" algn="tl">
                      <a:srgbClr val="FFFFFF"/>
                    </a:outerShdw>
                  </a:effectLst>
                  <a:latin typeface="Roboto Slab" pitchFamily="2" charset="0"/>
                  <a:ea typeface="Roboto Slab" pitchFamily="2" charset="0"/>
                </a:rPr>
                <a:t>Effluent</a:t>
              </a:r>
            </a:p>
          </p:txBody>
        </p:sp>
        <p:sp>
          <p:nvSpPr>
            <p:cNvPr id="22655" name="Line 12">
              <a:extLst>
                <a:ext uri="{FF2B5EF4-FFF2-40B4-BE49-F238E27FC236}">
                  <a16:creationId xmlns:a16="http://schemas.microsoft.com/office/drawing/2014/main" id="{5DACAAE0-C61E-30D5-5400-8D299F7972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9" y="3548"/>
              <a:ext cx="353" cy="2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15117" name="Rectangle 13">
              <a:extLst>
                <a:ext uri="{FF2B5EF4-FFF2-40B4-BE49-F238E27FC236}">
                  <a16:creationId xmlns:a16="http://schemas.microsoft.com/office/drawing/2014/main" id="{76F8C63D-9F08-1675-1A40-7612BED6E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" y="3461"/>
              <a:ext cx="1041" cy="1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altLang="en-US" sz="1400">
                  <a:effectLst>
                    <a:outerShdw blurRad="38100" dist="38100" dir="2700000" algn="tl">
                      <a:srgbClr val="FFFFFF"/>
                    </a:outerShdw>
                  </a:effectLst>
                  <a:latin typeface="Roboto Slab" pitchFamily="2" charset="0"/>
                  <a:ea typeface="Roboto Slab" pitchFamily="2" charset="0"/>
                </a:rPr>
                <a:t>Waste sludge</a:t>
              </a:r>
            </a:p>
          </p:txBody>
        </p:sp>
        <p:sp>
          <p:nvSpPr>
            <p:cNvPr id="22657" name="Line 14">
              <a:extLst>
                <a:ext uri="{FF2B5EF4-FFF2-40B4-BE49-F238E27FC236}">
                  <a16:creationId xmlns:a16="http://schemas.microsoft.com/office/drawing/2014/main" id="{94CAE277-25F1-E809-EA95-FBAF0E7B7E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4" y="2989"/>
              <a:ext cx="487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2658" name="Line 16">
              <a:extLst>
                <a:ext uri="{FF2B5EF4-FFF2-40B4-BE49-F238E27FC236}">
                  <a16:creationId xmlns:a16="http://schemas.microsoft.com/office/drawing/2014/main" id="{E0DBA4EA-976A-C0DA-9DA7-CDCB526C2C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18" y="3306"/>
              <a:ext cx="0" cy="241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2659" name="Line 17">
              <a:extLst>
                <a:ext uri="{FF2B5EF4-FFF2-40B4-BE49-F238E27FC236}">
                  <a16:creationId xmlns:a16="http://schemas.microsoft.com/office/drawing/2014/main" id="{D3D47BF7-08A9-C8AD-688A-130E505974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42" y="3544"/>
              <a:ext cx="1870" cy="5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2660" name="Line 18">
              <a:extLst>
                <a:ext uri="{FF2B5EF4-FFF2-40B4-BE49-F238E27FC236}">
                  <a16:creationId xmlns:a16="http://schemas.microsoft.com/office/drawing/2014/main" id="{7B8893C9-3A30-8080-57C4-A53F6044E8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45" y="3009"/>
              <a:ext cx="4" cy="545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15123" name="Rectangle 19">
              <a:extLst>
                <a:ext uri="{FF2B5EF4-FFF2-40B4-BE49-F238E27FC236}">
                  <a16:creationId xmlns:a16="http://schemas.microsoft.com/office/drawing/2014/main" id="{8EABC236-4FCD-990C-AEC4-A1963CD28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0" y="3533"/>
              <a:ext cx="1230" cy="1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altLang="en-US" sz="1400">
                  <a:effectLst>
                    <a:outerShdw blurRad="38100" dist="38100" dir="2700000" algn="tl">
                      <a:srgbClr val="FFFFFF"/>
                    </a:outerShdw>
                  </a:effectLst>
                  <a:latin typeface="Roboto Slab" pitchFamily="2" charset="0"/>
                  <a:ea typeface="Roboto Slab" pitchFamily="2" charset="0"/>
                </a:rPr>
                <a:t>Return sludge</a:t>
              </a:r>
            </a:p>
          </p:txBody>
        </p:sp>
        <p:sp>
          <p:nvSpPr>
            <p:cNvPr id="815124" name="Rectangle 20">
              <a:extLst>
                <a:ext uri="{FF2B5EF4-FFF2-40B4-BE49-F238E27FC236}">
                  <a16:creationId xmlns:a16="http://schemas.microsoft.com/office/drawing/2014/main" id="{83F4E1AE-541C-F8F8-3FB3-1DB74CB71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5" y="2667"/>
              <a:ext cx="1309" cy="1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altLang="en-US" sz="1400">
                  <a:effectLst>
                    <a:outerShdw blurRad="38100" dist="38100" dir="2700000" algn="tl">
                      <a:srgbClr val="FFFFFF"/>
                    </a:outerShdw>
                  </a:effectLst>
                  <a:latin typeface="Roboto Slab" pitchFamily="2" charset="0"/>
                  <a:ea typeface="Roboto Slab" pitchFamily="2" charset="0"/>
                </a:rPr>
                <a:t>Settler/Thickener</a:t>
              </a:r>
            </a:p>
          </p:txBody>
        </p:sp>
        <p:sp>
          <p:nvSpPr>
            <p:cNvPr id="815125" name="Rectangle 21">
              <a:extLst>
                <a:ext uri="{FF2B5EF4-FFF2-40B4-BE49-F238E27FC236}">
                  <a16:creationId xmlns:a16="http://schemas.microsoft.com/office/drawing/2014/main" id="{AED11986-C2CD-7ED5-565C-F7B5A76CF4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2631"/>
              <a:ext cx="937" cy="1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altLang="en-US" sz="1400">
                  <a:effectLst>
                    <a:outerShdw blurRad="38100" dist="38100" dir="2700000" algn="tl">
                      <a:srgbClr val="FFFFFF"/>
                    </a:outerShdw>
                  </a:effectLst>
                  <a:latin typeface="Roboto Slab" pitchFamily="2" charset="0"/>
                  <a:ea typeface="Roboto Slab" pitchFamily="2" charset="0"/>
                </a:rPr>
                <a:t>Aeration tank</a:t>
              </a:r>
            </a:p>
          </p:txBody>
        </p:sp>
        <p:sp>
          <p:nvSpPr>
            <p:cNvPr id="22664" name="AutoShape 22">
              <a:extLst>
                <a:ext uri="{FF2B5EF4-FFF2-40B4-BE49-F238E27FC236}">
                  <a16:creationId xmlns:a16="http://schemas.microsoft.com/office/drawing/2014/main" id="{2D44464F-D503-86A6-B64C-25E48C0B017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H="1">
              <a:off x="2958" y="3231"/>
              <a:ext cx="911" cy="73"/>
            </a:xfrm>
            <a:prstGeom prst="triangle">
              <a:avLst>
                <a:gd name="adj" fmla="val 49995"/>
              </a:avLst>
            </a:prstGeom>
            <a:solidFill>
              <a:srgbClr val="996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22665" name="Rectangle 23">
              <a:extLst>
                <a:ext uri="{FF2B5EF4-FFF2-40B4-BE49-F238E27FC236}">
                  <a16:creationId xmlns:a16="http://schemas.microsoft.com/office/drawing/2014/main" id="{49DA7BC3-20DB-EBD2-E07E-72B396A23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9" y="3123"/>
              <a:ext cx="911" cy="111"/>
            </a:xfrm>
            <a:prstGeom prst="rect">
              <a:avLst/>
            </a:prstGeom>
            <a:solidFill>
              <a:srgbClr val="996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22666" name="Line 24">
              <a:extLst>
                <a:ext uri="{FF2B5EF4-FFF2-40B4-BE49-F238E27FC236}">
                  <a16:creationId xmlns:a16="http://schemas.microsoft.com/office/drawing/2014/main" id="{72B4BC7F-38D4-03E7-496B-D5F69BA306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19" y="3231"/>
              <a:ext cx="449" cy="7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2667" name="Line 25">
              <a:extLst>
                <a:ext uri="{FF2B5EF4-FFF2-40B4-BE49-F238E27FC236}">
                  <a16:creationId xmlns:a16="http://schemas.microsoft.com/office/drawing/2014/main" id="{3E5BED1B-A4BE-D717-B49B-921A344168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9" y="3231"/>
              <a:ext cx="460" cy="7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2668" name="Rectangle 26">
              <a:extLst>
                <a:ext uri="{FF2B5EF4-FFF2-40B4-BE49-F238E27FC236}">
                  <a16:creationId xmlns:a16="http://schemas.microsoft.com/office/drawing/2014/main" id="{388D8919-6A01-0460-162B-65E7E3263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6" y="2897"/>
              <a:ext cx="906" cy="23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22669" name="Line 27">
              <a:extLst>
                <a:ext uri="{FF2B5EF4-FFF2-40B4-BE49-F238E27FC236}">
                  <a16:creationId xmlns:a16="http://schemas.microsoft.com/office/drawing/2014/main" id="{01FC7C70-E074-D2B5-5A42-61AC763BA6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1" y="2856"/>
              <a:ext cx="0" cy="3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2670" name="Line 28">
              <a:extLst>
                <a:ext uri="{FF2B5EF4-FFF2-40B4-BE49-F238E27FC236}">
                  <a16:creationId xmlns:a16="http://schemas.microsoft.com/office/drawing/2014/main" id="{663BB3F5-7BCC-A74A-0734-AFB63AF71D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1" y="2855"/>
              <a:ext cx="0" cy="38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2671" name="Line 29">
              <a:extLst>
                <a:ext uri="{FF2B5EF4-FFF2-40B4-BE49-F238E27FC236}">
                  <a16:creationId xmlns:a16="http://schemas.microsoft.com/office/drawing/2014/main" id="{1DC67014-7F0D-3D65-EF64-ACD2EDAD90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3" y="2897"/>
              <a:ext cx="911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2672" name="Rectangle 30" descr="50%">
              <a:extLst>
                <a:ext uri="{FF2B5EF4-FFF2-40B4-BE49-F238E27FC236}">
                  <a16:creationId xmlns:a16="http://schemas.microsoft.com/office/drawing/2014/main" id="{8FF8D042-0B34-2736-082A-8134F12275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3" y="2812"/>
              <a:ext cx="627" cy="432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grpSp>
          <p:nvGrpSpPr>
            <p:cNvPr id="22673" name="Group 31">
              <a:extLst>
                <a:ext uri="{FF2B5EF4-FFF2-40B4-BE49-F238E27FC236}">
                  <a16:creationId xmlns:a16="http://schemas.microsoft.com/office/drawing/2014/main" id="{02DEAE79-0FDA-49F9-D97D-C1CC4AA767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02" y="2898"/>
              <a:ext cx="265" cy="210"/>
              <a:chOff x="1996" y="2928"/>
              <a:chExt cx="265" cy="210"/>
            </a:xfrm>
          </p:grpSpPr>
          <p:grpSp>
            <p:nvGrpSpPr>
              <p:cNvPr id="22674" name="Group 32">
                <a:extLst>
                  <a:ext uri="{FF2B5EF4-FFF2-40B4-BE49-F238E27FC236}">
                    <a16:creationId xmlns:a16="http://schemas.microsoft.com/office/drawing/2014/main" id="{D469B67E-B193-FDA8-F0DA-B5C1B296C97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996" y="3080"/>
                <a:ext cx="265" cy="58"/>
                <a:chOff x="785" y="1239"/>
                <a:chExt cx="385" cy="79"/>
              </a:xfrm>
            </p:grpSpPr>
            <p:sp>
              <p:nvSpPr>
                <p:cNvPr id="22676" name="Oval 33">
                  <a:extLst>
                    <a:ext uri="{FF2B5EF4-FFF2-40B4-BE49-F238E27FC236}">
                      <a16:creationId xmlns:a16="http://schemas.microsoft.com/office/drawing/2014/main" id="{ACE1509E-29E8-9014-D69B-99AE7A3BB7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85" y="1239"/>
                  <a:ext cx="190" cy="79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00000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677" name="Oval 34">
                  <a:extLst>
                    <a:ext uri="{FF2B5EF4-FFF2-40B4-BE49-F238E27FC236}">
                      <a16:creationId xmlns:a16="http://schemas.microsoft.com/office/drawing/2014/main" id="{0E24E113-03D4-47AA-3ADF-1C008A5BE8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80" y="1239"/>
                  <a:ext cx="190" cy="79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00000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</p:grpSp>
          <p:sp>
            <p:nvSpPr>
              <p:cNvPr id="22675" name="Line 35">
                <a:extLst>
                  <a:ext uri="{FF2B5EF4-FFF2-40B4-BE49-F238E27FC236}">
                    <a16:creationId xmlns:a16="http://schemas.microsoft.com/office/drawing/2014/main" id="{764E2349-900C-679B-B6E1-0A69FDC51A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8" y="2928"/>
                <a:ext cx="0" cy="1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</p:grpSp>
      <p:grpSp>
        <p:nvGrpSpPr>
          <p:cNvPr id="22533" name="Group 36">
            <a:extLst>
              <a:ext uri="{FF2B5EF4-FFF2-40B4-BE49-F238E27FC236}">
                <a16:creationId xmlns:a16="http://schemas.microsoft.com/office/drawing/2014/main" id="{68520383-B75A-1A1B-AC12-D4E3B9FDB7F5}"/>
              </a:ext>
            </a:extLst>
          </p:cNvPr>
          <p:cNvGrpSpPr>
            <a:grpSpLocks/>
          </p:cNvGrpSpPr>
          <p:nvPr/>
        </p:nvGrpSpPr>
        <p:grpSpPr bwMode="auto">
          <a:xfrm>
            <a:off x="965200" y="1890713"/>
            <a:ext cx="8350250" cy="2154237"/>
            <a:chOff x="484" y="957"/>
            <a:chExt cx="5260" cy="1357"/>
          </a:xfrm>
        </p:grpSpPr>
        <p:grpSp>
          <p:nvGrpSpPr>
            <p:cNvPr id="22537" name="Group 37">
              <a:extLst>
                <a:ext uri="{FF2B5EF4-FFF2-40B4-BE49-F238E27FC236}">
                  <a16:creationId xmlns:a16="http://schemas.microsoft.com/office/drawing/2014/main" id="{1CB89FEF-3E17-585B-E4B3-5B44948EB5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4" y="1061"/>
              <a:ext cx="654" cy="980"/>
              <a:chOff x="484" y="1061"/>
              <a:chExt cx="654" cy="980"/>
            </a:xfrm>
          </p:grpSpPr>
          <p:sp>
            <p:nvSpPr>
              <p:cNvPr id="22631" name="Rectangle 38" descr="Sphere">
                <a:extLst>
                  <a:ext uri="{FF2B5EF4-FFF2-40B4-BE49-F238E27FC236}">
                    <a16:creationId xmlns:a16="http://schemas.microsoft.com/office/drawing/2014/main" id="{C4FE91F7-7E9D-CBF7-0D29-31ADA3A2C6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3" y="1849"/>
                <a:ext cx="366" cy="171"/>
              </a:xfrm>
              <a:prstGeom prst="rect">
                <a:avLst/>
              </a:prstGeom>
              <a:blipFill dpi="0" rotWithShape="0">
                <a:blip r:embed="rId5"/>
                <a:srcRect/>
                <a:tile tx="0" ty="0" sx="100000" sy="100000" flip="none" algn="tl"/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22632" name="Rectangle 39">
                <a:extLst>
                  <a:ext uri="{FF2B5EF4-FFF2-40B4-BE49-F238E27FC236}">
                    <a16:creationId xmlns:a16="http://schemas.microsoft.com/office/drawing/2014/main" id="{A6AF551C-E7FE-35C6-DA62-889D79598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" y="1511"/>
                <a:ext cx="444" cy="21"/>
              </a:xfrm>
              <a:prstGeom prst="rect">
                <a:avLst/>
              </a:prstGeom>
              <a:solidFill>
                <a:srgbClr val="969696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22633" name="Line 40">
                <a:extLst>
                  <a:ext uri="{FF2B5EF4-FFF2-40B4-BE49-F238E27FC236}">
                    <a16:creationId xmlns:a16="http://schemas.microsoft.com/office/drawing/2014/main" id="{ABE6116B-22CA-1333-C672-7EF978E0F4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15" y="1496"/>
                <a:ext cx="1" cy="49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2634" name="Oval 41">
                <a:extLst>
                  <a:ext uri="{FF2B5EF4-FFF2-40B4-BE49-F238E27FC236}">
                    <a16:creationId xmlns:a16="http://schemas.microsoft.com/office/drawing/2014/main" id="{3A050489-DE49-3CCE-D1E5-98FD71EF7E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" y="1971"/>
                <a:ext cx="71" cy="31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22635" name="Oval 42">
                <a:extLst>
                  <a:ext uri="{FF2B5EF4-FFF2-40B4-BE49-F238E27FC236}">
                    <a16:creationId xmlns:a16="http://schemas.microsoft.com/office/drawing/2014/main" id="{AE7A5B29-AAD2-186C-2928-96E04ADC2B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" y="1971"/>
                <a:ext cx="72" cy="31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22636" name="Oval 43">
                <a:extLst>
                  <a:ext uri="{FF2B5EF4-FFF2-40B4-BE49-F238E27FC236}">
                    <a16:creationId xmlns:a16="http://schemas.microsoft.com/office/drawing/2014/main" id="{E1D68FC0-1260-A7B2-784D-D1DA21160D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" y="1663"/>
                <a:ext cx="71" cy="31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22637" name="Oval 44">
                <a:extLst>
                  <a:ext uri="{FF2B5EF4-FFF2-40B4-BE49-F238E27FC236}">
                    <a16:creationId xmlns:a16="http://schemas.microsoft.com/office/drawing/2014/main" id="{404F3FC6-3826-780C-10D1-BD79B39553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1663"/>
                <a:ext cx="71" cy="31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22638" name="Line 45">
                <a:extLst>
                  <a:ext uri="{FF2B5EF4-FFF2-40B4-BE49-F238E27FC236}">
                    <a16:creationId xmlns:a16="http://schemas.microsoft.com/office/drawing/2014/main" id="{C2E1FDF6-5D51-E9BF-5E27-925ADCDAF9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" y="1679"/>
                <a:ext cx="364" cy="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2639" name="Rectangle 46">
                <a:extLst>
                  <a:ext uri="{FF2B5EF4-FFF2-40B4-BE49-F238E27FC236}">
                    <a16:creationId xmlns:a16="http://schemas.microsoft.com/office/drawing/2014/main" id="{EDC9A8E4-DBC7-3C03-A1AF-3E0316A3E3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2" y="2020"/>
                <a:ext cx="409" cy="2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grpSp>
            <p:nvGrpSpPr>
              <p:cNvPr id="22640" name="Group 47">
                <a:extLst>
                  <a:ext uri="{FF2B5EF4-FFF2-40B4-BE49-F238E27FC236}">
                    <a16:creationId xmlns:a16="http://schemas.microsoft.com/office/drawing/2014/main" id="{D9E2521F-6D97-114F-78A6-55D3CBB962E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61" y="1497"/>
                <a:ext cx="101" cy="15"/>
                <a:chOff x="2766" y="2631"/>
                <a:chExt cx="157" cy="19"/>
              </a:xfrm>
            </p:grpSpPr>
            <p:sp>
              <p:nvSpPr>
                <p:cNvPr id="22649" name="Line 48">
                  <a:extLst>
                    <a:ext uri="{FF2B5EF4-FFF2-40B4-BE49-F238E27FC236}">
                      <a16:creationId xmlns:a16="http://schemas.microsoft.com/office/drawing/2014/main" id="{84D2B500-0C62-987D-3D08-B017611B09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775" y="2631"/>
                  <a:ext cx="148" cy="1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22650" name="Line 49">
                  <a:extLst>
                    <a:ext uri="{FF2B5EF4-FFF2-40B4-BE49-F238E27FC236}">
                      <a16:creationId xmlns:a16="http://schemas.microsoft.com/office/drawing/2014/main" id="{631EB1A9-7B59-94E6-84C3-D1FEC70BA9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766" y="2631"/>
                  <a:ext cx="1" cy="18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22651" name="Line 50">
                  <a:extLst>
                    <a:ext uri="{FF2B5EF4-FFF2-40B4-BE49-F238E27FC236}">
                      <a16:creationId xmlns:a16="http://schemas.microsoft.com/office/drawing/2014/main" id="{7D634501-C7F7-7C84-1ED6-6C0255DB2D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19" y="2632"/>
                  <a:ext cx="1" cy="18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</p:grpSp>
          <p:sp>
            <p:nvSpPr>
              <p:cNvPr id="22641" name="Rectangle 51">
                <a:extLst>
                  <a:ext uri="{FF2B5EF4-FFF2-40B4-BE49-F238E27FC236}">
                    <a16:creationId xmlns:a16="http://schemas.microsoft.com/office/drawing/2014/main" id="{CF986A03-6DD5-92B4-1ADE-72A1ADAF7F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8" y="1311"/>
                <a:ext cx="36" cy="184"/>
              </a:xfrm>
              <a:prstGeom prst="rect">
                <a:avLst/>
              </a:prstGeom>
              <a:gradFill rotWithShape="0">
                <a:gsLst>
                  <a:gs pos="0">
                    <a:srgbClr val="969696"/>
                  </a:gs>
                  <a:gs pos="50000">
                    <a:srgbClr val="454545"/>
                  </a:gs>
                  <a:gs pos="100000">
                    <a:srgbClr val="969696"/>
                  </a:gs>
                </a:gsLst>
                <a:lin ang="0" scaled="1"/>
              </a:gra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22642" name="Rectangle 52">
                <a:extLst>
                  <a:ext uri="{FF2B5EF4-FFF2-40B4-BE49-F238E27FC236}">
                    <a16:creationId xmlns:a16="http://schemas.microsoft.com/office/drawing/2014/main" id="{5B900760-C4EA-8952-BFA0-767B8518AC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3" y="1533"/>
                <a:ext cx="20" cy="48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22643" name="Rectangle 53">
                <a:extLst>
                  <a:ext uri="{FF2B5EF4-FFF2-40B4-BE49-F238E27FC236}">
                    <a16:creationId xmlns:a16="http://schemas.microsoft.com/office/drawing/2014/main" id="{C0700958-74DD-99BF-3F6B-809435D73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" y="1532"/>
                <a:ext cx="20" cy="488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22644" name="Line 54">
                <a:extLst>
                  <a:ext uri="{FF2B5EF4-FFF2-40B4-BE49-F238E27FC236}">
                    <a16:creationId xmlns:a16="http://schemas.microsoft.com/office/drawing/2014/main" id="{8430CA14-E28A-9BB8-73A2-11EE4F7DBD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1" y="1400"/>
                <a:ext cx="1" cy="237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 type="none" w="sm" len="sm"/>
                <a:tailEnd type="triangl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2645" name="Text Box 55">
                <a:extLst>
                  <a:ext uri="{FF2B5EF4-FFF2-40B4-BE49-F238E27FC236}">
                    <a16:creationId xmlns:a16="http://schemas.microsoft.com/office/drawing/2014/main" id="{E83E825C-E660-A76F-F675-2D34DF0E33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57" y="1268"/>
                <a:ext cx="381" cy="2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36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1200">
                    <a:latin typeface="Roboto Slab" pitchFamily="2" charset="0"/>
                    <a:cs typeface="Roboto Slab" pitchFamily="2" charset="0"/>
                  </a:rPr>
                  <a:t>Influent</a:t>
                </a:r>
              </a:p>
            </p:txBody>
          </p:sp>
          <p:sp>
            <p:nvSpPr>
              <p:cNvPr id="22646" name="AutoShape 56">
                <a:extLst>
                  <a:ext uri="{FF2B5EF4-FFF2-40B4-BE49-F238E27FC236}">
                    <a16:creationId xmlns:a16="http://schemas.microsoft.com/office/drawing/2014/main" id="{E7E560BC-8D71-FD88-A4D6-B543B36D3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809" y="1647"/>
                <a:ext cx="31" cy="32"/>
              </a:xfrm>
              <a:prstGeom prst="triangle">
                <a:avLst>
                  <a:gd name="adj" fmla="val 50000"/>
                </a:avLst>
              </a:prstGeom>
              <a:noFill/>
              <a:ln w="3175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22647" name="Line 57">
                <a:extLst>
                  <a:ext uri="{FF2B5EF4-FFF2-40B4-BE49-F238E27FC236}">
                    <a16:creationId xmlns:a16="http://schemas.microsoft.com/office/drawing/2014/main" id="{40A3D3D0-86E2-7790-2C8D-417E43DCD8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" y="1849"/>
                <a:ext cx="354" cy="1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2648" name="Text Box 58">
                <a:extLst>
                  <a:ext uri="{FF2B5EF4-FFF2-40B4-BE49-F238E27FC236}">
                    <a16:creationId xmlns:a16="http://schemas.microsoft.com/office/drawing/2014/main" id="{A12F7214-CC58-1691-AA13-4EE43DB0DD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4" y="1061"/>
                <a:ext cx="46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1600">
                    <a:latin typeface="Roboto Slab" pitchFamily="2" charset="0"/>
                    <a:cs typeface="Roboto Slab" pitchFamily="2" charset="0"/>
                  </a:rPr>
                  <a:t>Fill</a:t>
                </a:r>
              </a:p>
            </p:txBody>
          </p:sp>
        </p:grpSp>
        <p:grpSp>
          <p:nvGrpSpPr>
            <p:cNvPr id="22538" name="Group 59">
              <a:extLst>
                <a:ext uri="{FF2B5EF4-FFF2-40B4-BE49-F238E27FC236}">
                  <a16:creationId xmlns:a16="http://schemas.microsoft.com/office/drawing/2014/main" id="{74F82725-3C53-4C7F-A069-EAEB50D99F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0" y="1069"/>
              <a:ext cx="800" cy="972"/>
              <a:chOff x="990" y="1013"/>
              <a:chExt cx="800" cy="972"/>
            </a:xfrm>
          </p:grpSpPr>
          <p:sp>
            <p:nvSpPr>
              <p:cNvPr id="22612" name="AutoShape 60">
                <a:extLst>
                  <a:ext uri="{FF2B5EF4-FFF2-40B4-BE49-F238E27FC236}">
                    <a16:creationId xmlns:a16="http://schemas.microsoft.com/office/drawing/2014/main" id="{D7364215-9868-5034-F221-1B65663FD7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" y="1670"/>
                <a:ext cx="292" cy="143"/>
              </a:xfrm>
              <a:prstGeom prst="rightArrow">
                <a:avLst>
                  <a:gd name="adj1" fmla="val 50000"/>
                  <a:gd name="adj2" fmla="val 51049"/>
                </a:avLst>
              </a:prstGeom>
              <a:solidFill>
                <a:srgbClr val="000000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grpSp>
            <p:nvGrpSpPr>
              <p:cNvPr id="22613" name="Group 61">
                <a:extLst>
                  <a:ext uri="{FF2B5EF4-FFF2-40B4-BE49-F238E27FC236}">
                    <a16:creationId xmlns:a16="http://schemas.microsoft.com/office/drawing/2014/main" id="{4BD3C6B8-BF58-8150-8470-99571A85AD0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92" y="1013"/>
                <a:ext cx="498" cy="972"/>
                <a:chOff x="1292" y="933"/>
                <a:chExt cx="498" cy="972"/>
              </a:xfrm>
            </p:grpSpPr>
            <p:sp>
              <p:nvSpPr>
                <p:cNvPr id="22614" name="Rectangle 62" descr="Sphere">
                  <a:extLst>
                    <a:ext uri="{FF2B5EF4-FFF2-40B4-BE49-F238E27FC236}">
                      <a16:creationId xmlns:a16="http://schemas.microsoft.com/office/drawing/2014/main" id="{D260EDAE-CBC0-DC08-DD84-9C366D002E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63" y="1544"/>
                  <a:ext cx="365" cy="340"/>
                </a:xfrm>
                <a:prstGeom prst="rect">
                  <a:avLst/>
                </a:prstGeom>
                <a:blipFill dpi="0" rotWithShape="0">
                  <a:blip r:embed="rId5"/>
                  <a:srcRect/>
                  <a:tile tx="0" ty="0" sx="100000" sy="100000" flip="none" algn="tl"/>
                </a:blip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615" name="Rectangle 63">
                  <a:extLst>
                    <a:ext uri="{FF2B5EF4-FFF2-40B4-BE49-F238E27FC236}">
                      <a16:creationId xmlns:a16="http://schemas.microsoft.com/office/drawing/2014/main" id="{69213A58-D499-932E-7409-2C28C3FA98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23" y="1375"/>
                  <a:ext cx="444" cy="21"/>
                </a:xfrm>
                <a:prstGeom prst="rect">
                  <a:avLst/>
                </a:prstGeom>
                <a:solidFill>
                  <a:srgbClr val="969696"/>
                </a:soli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616" name="Line 64">
                  <a:extLst>
                    <a:ext uri="{FF2B5EF4-FFF2-40B4-BE49-F238E27FC236}">
                      <a16:creationId xmlns:a16="http://schemas.microsoft.com/office/drawing/2014/main" id="{4146A6D6-6383-BA6B-E56A-28777C2D3D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547" y="1360"/>
                  <a:ext cx="0" cy="49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22617" name="Oval 65">
                  <a:extLst>
                    <a:ext uri="{FF2B5EF4-FFF2-40B4-BE49-F238E27FC236}">
                      <a16:creationId xmlns:a16="http://schemas.microsoft.com/office/drawing/2014/main" id="{9FEA5B22-EA57-9685-B0D9-28A9AFE486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72" y="1835"/>
                  <a:ext cx="72" cy="31"/>
                </a:xfrm>
                <a:prstGeom prst="ellipse">
                  <a:avLst/>
                </a:prstGeom>
                <a:solidFill>
                  <a:srgbClr val="000000"/>
                </a:solidFill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618" name="Oval 66">
                  <a:extLst>
                    <a:ext uri="{FF2B5EF4-FFF2-40B4-BE49-F238E27FC236}">
                      <a16:creationId xmlns:a16="http://schemas.microsoft.com/office/drawing/2014/main" id="{7A9F07DC-0D86-EF1D-40FD-23A5F360C4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49" y="1835"/>
                  <a:ext cx="71" cy="31"/>
                </a:xfrm>
                <a:prstGeom prst="ellipse">
                  <a:avLst/>
                </a:prstGeom>
                <a:solidFill>
                  <a:srgbClr val="000000"/>
                </a:solidFill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619" name="Oval 67">
                  <a:extLst>
                    <a:ext uri="{FF2B5EF4-FFF2-40B4-BE49-F238E27FC236}">
                      <a16:creationId xmlns:a16="http://schemas.microsoft.com/office/drawing/2014/main" id="{A97D8C38-625B-DC63-3715-416B2AAC7D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70" y="1527"/>
                  <a:ext cx="72" cy="31"/>
                </a:xfrm>
                <a:prstGeom prst="ellipse">
                  <a:avLst/>
                </a:prstGeom>
                <a:solidFill>
                  <a:srgbClr val="000000"/>
                </a:solidFill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620" name="Oval 68">
                  <a:extLst>
                    <a:ext uri="{FF2B5EF4-FFF2-40B4-BE49-F238E27FC236}">
                      <a16:creationId xmlns:a16="http://schemas.microsoft.com/office/drawing/2014/main" id="{335D184C-CB28-7718-5850-297C078425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52" y="1527"/>
                  <a:ext cx="71" cy="31"/>
                </a:xfrm>
                <a:prstGeom prst="ellipse">
                  <a:avLst/>
                </a:prstGeom>
                <a:solidFill>
                  <a:srgbClr val="000000"/>
                </a:solidFill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621" name="Rectangle 69">
                  <a:extLst>
                    <a:ext uri="{FF2B5EF4-FFF2-40B4-BE49-F238E27FC236}">
                      <a16:creationId xmlns:a16="http://schemas.microsoft.com/office/drawing/2014/main" id="{D0890E6C-10F8-17FF-2D58-619ED8CC54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1" y="1884"/>
                  <a:ext cx="409" cy="2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grpSp>
              <p:nvGrpSpPr>
                <p:cNvPr id="22622" name="Group 70">
                  <a:extLst>
                    <a:ext uri="{FF2B5EF4-FFF2-40B4-BE49-F238E27FC236}">
                      <a16:creationId xmlns:a16="http://schemas.microsoft.com/office/drawing/2014/main" id="{C1D760FF-1927-3139-AF08-C09AE3DD279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491" y="1361"/>
                  <a:ext cx="100" cy="15"/>
                  <a:chOff x="2766" y="2631"/>
                  <a:chExt cx="157" cy="19"/>
                </a:xfrm>
              </p:grpSpPr>
              <p:sp>
                <p:nvSpPr>
                  <p:cNvPr id="22628" name="Line 71">
                    <a:extLst>
                      <a:ext uri="{FF2B5EF4-FFF2-40B4-BE49-F238E27FC236}">
                        <a16:creationId xmlns:a16="http://schemas.microsoft.com/office/drawing/2014/main" id="{C9292488-372A-3133-254F-8B32DF70320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75" y="2631"/>
                    <a:ext cx="148" cy="1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l-NL"/>
                  </a:p>
                </p:txBody>
              </p:sp>
              <p:sp>
                <p:nvSpPr>
                  <p:cNvPr id="22629" name="Line 72">
                    <a:extLst>
                      <a:ext uri="{FF2B5EF4-FFF2-40B4-BE49-F238E27FC236}">
                        <a16:creationId xmlns:a16="http://schemas.microsoft.com/office/drawing/2014/main" id="{7C3BF864-E305-C652-9F7C-A805B3D39FF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66" y="2631"/>
                    <a:ext cx="1" cy="18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l-NL"/>
                  </a:p>
                </p:txBody>
              </p:sp>
              <p:sp>
                <p:nvSpPr>
                  <p:cNvPr id="22630" name="Line 73">
                    <a:extLst>
                      <a:ext uri="{FF2B5EF4-FFF2-40B4-BE49-F238E27FC236}">
                        <a16:creationId xmlns:a16="http://schemas.microsoft.com/office/drawing/2014/main" id="{99B8BB6D-F01E-C5BA-7A51-5BAE4C1C56B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19" y="2632"/>
                    <a:ext cx="1" cy="18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l-NL"/>
                  </a:p>
                </p:txBody>
              </p:sp>
            </p:grpSp>
            <p:sp>
              <p:nvSpPr>
                <p:cNvPr id="22623" name="Rectangle 74">
                  <a:extLst>
                    <a:ext uri="{FF2B5EF4-FFF2-40B4-BE49-F238E27FC236}">
                      <a16:creationId xmlns:a16="http://schemas.microsoft.com/office/drawing/2014/main" id="{0B351E8F-AB8B-8391-7258-0216B7E29B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28" y="1175"/>
                  <a:ext cx="35" cy="184"/>
                </a:xfrm>
                <a:prstGeom prst="rect">
                  <a:avLst/>
                </a:prstGeom>
                <a:gradFill rotWithShape="0">
                  <a:gsLst>
                    <a:gs pos="0">
                      <a:srgbClr val="969696"/>
                    </a:gs>
                    <a:gs pos="50000">
                      <a:srgbClr val="454545"/>
                    </a:gs>
                    <a:gs pos="100000">
                      <a:srgbClr val="969696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624" name="Rectangle 75">
                  <a:extLst>
                    <a:ext uri="{FF2B5EF4-FFF2-40B4-BE49-F238E27FC236}">
                      <a16:creationId xmlns:a16="http://schemas.microsoft.com/office/drawing/2014/main" id="{2C988DE8-7628-B83E-6139-6EA445F13F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2" y="1397"/>
                  <a:ext cx="21" cy="487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625" name="Rectangle 76">
                  <a:extLst>
                    <a:ext uri="{FF2B5EF4-FFF2-40B4-BE49-F238E27FC236}">
                      <a16:creationId xmlns:a16="http://schemas.microsoft.com/office/drawing/2014/main" id="{4CEA5382-22F5-5A88-8417-59FCEA8FAF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8" y="1396"/>
                  <a:ext cx="21" cy="488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626" name="AutoShape 77">
                  <a:extLst>
                    <a:ext uri="{FF2B5EF4-FFF2-40B4-BE49-F238E27FC236}">
                      <a16:creationId xmlns:a16="http://schemas.microsoft.com/office/drawing/2014/main" id="{233C5A9E-9C81-C506-A738-DCBA1359A4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800000">
                  <a:off x="1669" y="1511"/>
                  <a:ext cx="31" cy="32"/>
                </a:xfrm>
                <a:prstGeom prst="triangle">
                  <a:avLst>
                    <a:gd name="adj" fmla="val 50000"/>
                  </a:avLst>
                </a:prstGeom>
                <a:noFill/>
                <a:ln w="3175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627" name="Text Box 78">
                  <a:extLst>
                    <a:ext uri="{FF2B5EF4-FFF2-40B4-BE49-F238E27FC236}">
                      <a16:creationId xmlns:a16="http://schemas.microsoft.com/office/drawing/2014/main" id="{FC41E311-43F1-4BB1-87D7-2B81E9D80E2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2" y="933"/>
                  <a:ext cx="498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GB" altLang="en-US" sz="1600">
                      <a:latin typeface="Roboto Slab" pitchFamily="2" charset="0"/>
                      <a:cs typeface="Roboto Slab" pitchFamily="2" charset="0"/>
                    </a:rPr>
                    <a:t>React</a:t>
                  </a:r>
                </a:p>
              </p:txBody>
            </p:sp>
          </p:grpSp>
        </p:grpSp>
        <p:grpSp>
          <p:nvGrpSpPr>
            <p:cNvPr id="22539" name="Group 79">
              <a:extLst>
                <a:ext uri="{FF2B5EF4-FFF2-40B4-BE49-F238E27FC236}">
                  <a16:creationId xmlns:a16="http://schemas.microsoft.com/office/drawing/2014/main" id="{BFD5964A-4BD9-E9F1-5DA2-5F683C9C3B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14" y="1071"/>
              <a:ext cx="818" cy="977"/>
              <a:chOff x="1814" y="1015"/>
              <a:chExt cx="818" cy="977"/>
            </a:xfrm>
          </p:grpSpPr>
          <p:sp>
            <p:nvSpPr>
              <p:cNvPr id="22596" name="AutoShape 80">
                <a:extLst>
                  <a:ext uri="{FF2B5EF4-FFF2-40B4-BE49-F238E27FC236}">
                    <a16:creationId xmlns:a16="http://schemas.microsoft.com/office/drawing/2014/main" id="{2C93F9FA-ED68-D7B7-6981-D407D830B5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4" y="1656"/>
                <a:ext cx="291" cy="142"/>
              </a:xfrm>
              <a:prstGeom prst="rightArrow">
                <a:avLst>
                  <a:gd name="adj1" fmla="val 50000"/>
                  <a:gd name="adj2" fmla="val 51232"/>
                </a:avLst>
              </a:prstGeom>
              <a:solidFill>
                <a:srgbClr val="000000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grpSp>
            <p:nvGrpSpPr>
              <p:cNvPr id="22597" name="Group 81">
                <a:extLst>
                  <a:ext uri="{FF2B5EF4-FFF2-40B4-BE49-F238E27FC236}">
                    <a16:creationId xmlns:a16="http://schemas.microsoft.com/office/drawing/2014/main" id="{B4F0A4CD-CDF0-EC7B-140A-F50E236DA6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91" y="1015"/>
                <a:ext cx="541" cy="977"/>
                <a:chOff x="2091" y="935"/>
                <a:chExt cx="541" cy="977"/>
              </a:xfrm>
            </p:grpSpPr>
            <p:grpSp>
              <p:nvGrpSpPr>
                <p:cNvPr id="22598" name="Group 82">
                  <a:extLst>
                    <a:ext uri="{FF2B5EF4-FFF2-40B4-BE49-F238E27FC236}">
                      <a16:creationId xmlns:a16="http://schemas.microsoft.com/office/drawing/2014/main" id="{761E770E-C385-2167-B86E-5D6F70FB6D4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138" y="1182"/>
                  <a:ext cx="444" cy="730"/>
                  <a:chOff x="2138" y="1182"/>
                  <a:chExt cx="444" cy="730"/>
                </a:xfrm>
              </p:grpSpPr>
              <p:sp>
                <p:nvSpPr>
                  <p:cNvPr id="22600" name="Rectangle 83">
                    <a:extLst>
                      <a:ext uri="{FF2B5EF4-FFF2-40B4-BE49-F238E27FC236}">
                        <a16:creationId xmlns:a16="http://schemas.microsoft.com/office/drawing/2014/main" id="{22CA6531-D0E9-EFF6-A088-D4008D6B48E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78" y="1825"/>
                    <a:ext cx="365" cy="66"/>
                  </a:xfrm>
                  <a:prstGeom prst="rect">
                    <a:avLst/>
                  </a:prstGeom>
                  <a:solidFill>
                    <a:srgbClr val="4D4D4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en-GB" altLang="en-US" sz="1800">
                      <a:latin typeface="Roboto Slab" pitchFamily="2" charset="0"/>
                      <a:cs typeface="Roboto Slab" pitchFamily="2" charset="0"/>
                    </a:endParaRPr>
                  </a:p>
                </p:txBody>
              </p:sp>
              <p:sp>
                <p:nvSpPr>
                  <p:cNvPr id="22601" name="Rectangle 84">
                    <a:extLst>
                      <a:ext uri="{FF2B5EF4-FFF2-40B4-BE49-F238E27FC236}">
                        <a16:creationId xmlns:a16="http://schemas.microsoft.com/office/drawing/2014/main" id="{83946518-49A4-0349-0E55-C4616F54719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38" y="1382"/>
                    <a:ext cx="444" cy="21"/>
                  </a:xfrm>
                  <a:prstGeom prst="rect">
                    <a:avLst/>
                  </a:prstGeom>
                  <a:solidFill>
                    <a:srgbClr val="969696"/>
                  </a:solidFill>
                  <a:ln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en-GB" altLang="en-US" sz="1800">
                      <a:latin typeface="Roboto Slab" pitchFamily="2" charset="0"/>
                      <a:cs typeface="Roboto Slab" pitchFamily="2" charset="0"/>
                    </a:endParaRPr>
                  </a:p>
                </p:txBody>
              </p:sp>
              <p:sp>
                <p:nvSpPr>
                  <p:cNvPr id="22602" name="Line 85">
                    <a:extLst>
                      <a:ext uri="{FF2B5EF4-FFF2-40B4-BE49-F238E27FC236}">
                        <a16:creationId xmlns:a16="http://schemas.microsoft.com/office/drawing/2014/main" id="{A5E90D66-2E12-B1C7-49BE-D70B44BE089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179" y="1567"/>
                    <a:ext cx="365" cy="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l-NL"/>
                  </a:p>
                </p:txBody>
              </p:sp>
              <p:sp>
                <p:nvSpPr>
                  <p:cNvPr id="22603" name="Rectangle 86">
                    <a:extLst>
                      <a:ext uri="{FF2B5EF4-FFF2-40B4-BE49-F238E27FC236}">
                        <a16:creationId xmlns:a16="http://schemas.microsoft.com/office/drawing/2014/main" id="{78FCB7CE-2752-42A7-66EE-3344A3CCEF6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57" y="1891"/>
                    <a:ext cx="408" cy="2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bg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en-GB" altLang="en-US" sz="1800">
                      <a:latin typeface="Roboto Slab" pitchFamily="2" charset="0"/>
                      <a:cs typeface="Roboto Slab" pitchFamily="2" charset="0"/>
                    </a:endParaRPr>
                  </a:p>
                </p:txBody>
              </p:sp>
              <p:grpSp>
                <p:nvGrpSpPr>
                  <p:cNvPr id="22604" name="Group 87">
                    <a:extLst>
                      <a:ext uri="{FF2B5EF4-FFF2-40B4-BE49-F238E27FC236}">
                        <a16:creationId xmlns:a16="http://schemas.microsoft.com/office/drawing/2014/main" id="{F09A1887-C269-85AE-2181-D4DA4F0B0EB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306" y="1368"/>
                    <a:ext cx="100" cy="14"/>
                    <a:chOff x="2766" y="2631"/>
                    <a:chExt cx="157" cy="19"/>
                  </a:xfrm>
                </p:grpSpPr>
                <p:sp>
                  <p:nvSpPr>
                    <p:cNvPr id="22609" name="Line 88">
                      <a:extLst>
                        <a:ext uri="{FF2B5EF4-FFF2-40B4-BE49-F238E27FC236}">
                          <a16:creationId xmlns:a16="http://schemas.microsoft.com/office/drawing/2014/main" id="{574B0FD2-8C2C-6818-F93B-6EB8E32FFA4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75" y="2631"/>
                      <a:ext cx="148" cy="1"/>
                    </a:xfrm>
                    <a:prstGeom prst="lin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nl-NL"/>
                    </a:p>
                  </p:txBody>
                </p:sp>
                <p:sp>
                  <p:nvSpPr>
                    <p:cNvPr id="22610" name="Line 89">
                      <a:extLst>
                        <a:ext uri="{FF2B5EF4-FFF2-40B4-BE49-F238E27FC236}">
                          <a16:creationId xmlns:a16="http://schemas.microsoft.com/office/drawing/2014/main" id="{77E79576-B5E8-F990-7711-4D6E87AC70D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766" y="2631"/>
                      <a:ext cx="1" cy="18"/>
                    </a:xfrm>
                    <a:prstGeom prst="lin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nl-NL"/>
                    </a:p>
                  </p:txBody>
                </p:sp>
                <p:sp>
                  <p:nvSpPr>
                    <p:cNvPr id="22611" name="Line 90">
                      <a:extLst>
                        <a:ext uri="{FF2B5EF4-FFF2-40B4-BE49-F238E27FC236}">
                          <a16:creationId xmlns:a16="http://schemas.microsoft.com/office/drawing/2014/main" id="{2D2515A0-D128-900C-D390-31883E696297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919" y="2632"/>
                      <a:ext cx="1" cy="18"/>
                    </a:xfrm>
                    <a:prstGeom prst="lin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nl-NL"/>
                    </a:p>
                  </p:txBody>
                </p:sp>
              </p:grpSp>
              <p:sp>
                <p:nvSpPr>
                  <p:cNvPr id="22605" name="Rectangle 91">
                    <a:extLst>
                      <a:ext uri="{FF2B5EF4-FFF2-40B4-BE49-F238E27FC236}">
                        <a16:creationId xmlns:a16="http://schemas.microsoft.com/office/drawing/2014/main" id="{F1D6A7F9-04C3-B046-D8EF-0A6A2F4D160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43" y="1182"/>
                    <a:ext cx="36" cy="183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969696"/>
                      </a:gs>
                      <a:gs pos="50000">
                        <a:srgbClr val="454545"/>
                      </a:gs>
                      <a:gs pos="100000">
                        <a:srgbClr val="969696"/>
                      </a:gs>
                    </a:gsLst>
                    <a:lin ang="0" scaled="1"/>
                  </a:gradFill>
                  <a:ln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en-GB" altLang="en-US" sz="1800">
                      <a:latin typeface="Roboto Slab" pitchFamily="2" charset="0"/>
                      <a:cs typeface="Roboto Slab" pitchFamily="2" charset="0"/>
                    </a:endParaRPr>
                  </a:p>
                </p:txBody>
              </p:sp>
              <p:sp>
                <p:nvSpPr>
                  <p:cNvPr id="22606" name="Rectangle 92">
                    <a:extLst>
                      <a:ext uri="{FF2B5EF4-FFF2-40B4-BE49-F238E27FC236}">
                        <a16:creationId xmlns:a16="http://schemas.microsoft.com/office/drawing/2014/main" id="{236F88EB-F5EB-7E0B-30DD-4AE41B84618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58" y="1403"/>
                    <a:ext cx="20" cy="488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bg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en-GB" altLang="en-US" sz="1800">
                      <a:latin typeface="Roboto Slab" pitchFamily="2" charset="0"/>
                      <a:cs typeface="Roboto Slab" pitchFamily="2" charset="0"/>
                    </a:endParaRPr>
                  </a:p>
                </p:txBody>
              </p:sp>
              <p:sp>
                <p:nvSpPr>
                  <p:cNvPr id="22607" name="Rectangle 93">
                    <a:extLst>
                      <a:ext uri="{FF2B5EF4-FFF2-40B4-BE49-F238E27FC236}">
                        <a16:creationId xmlns:a16="http://schemas.microsoft.com/office/drawing/2014/main" id="{353CC254-5357-3641-CDF0-1DD74BB53B6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44" y="1403"/>
                    <a:ext cx="20" cy="487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bg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en-GB" altLang="en-US" sz="1800">
                      <a:latin typeface="Roboto Slab" pitchFamily="2" charset="0"/>
                      <a:cs typeface="Roboto Slab" pitchFamily="2" charset="0"/>
                    </a:endParaRPr>
                  </a:p>
                </p:txBody>
              </p:sp>
              <p:sp>
                <p:nvSpPr>
                  <p:cNvPr id="22608" name="AutoShape 94">
                    <a:extLst>
                      <a:ext uri="{FF2B5EF4-FFF2-40B4-BE49-F238E27FC236}">
                        <a16:creationId xmlns:a16="http://schemas.microsoft.com/office/drawing/2014/main" id="{00285366-EF8B-57B0-9031-333E5228F8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2490" y="1517"/>
                    <a:ext cx="31" cy="32"/>
                  </a:xfrm>
                  <a:prstGeom prst="triangle">
                    <a:avLst>
                      <a:gd name="adj" fmla="val 50000"/>
                    </a:avLst>
                  </a:prstGeom>
                  <a:noFill/>
                  <a:ln w="3175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defTabSz="4572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en-GB" altLang="en-US" sz="1800">
                      <a:latin typeface="Roboto Slab" pitchFamily="2" charset="0"/>
                      <a:cs typeface="Roboto Slab" pitchFamily="2" charset="0"/>
                    </a:endParaRPr>
                  </a:p>
                </p:txBody>
              </p:sp>
            </p:grpSp>
            <p:sp>
              <p:nvSpPr>
                <p:cNvPr id="22599" name="Text Box 95">
                  <a:extLst>
                    <a:ext uri="{FF2B5EF4-FFF2-40B4-BE49-F238E27FC236}">
                      <a16:creationId xmlns:a16="http://schemas.microsoft.com/office/drawing/2014/main" id="{98EDBE7F-5458-9663-D570-E446A1E5807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91" y="935"/>
                  <a:ext cx="54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GB" altLang="en-US" sz="1600">
                      <a:latin typeface="Roboto Slab" pitchFamily="2" charset="0"/>
                      <a:cs typeface="Roboto Slab" pitchFamily="2" charset="0"/>
                    </a:rPr>
                    <a:t>Settle</a:t>
                  </a:r>
                </a:p>
              </p:txBody>
            </p:sp>
          </p:grpSp>
        </p:grpSp>
        <p:grpSp>
          <p:nvGrpSpPr>
            <p:cNvPr id="22540" name="Group 96">
              <a:extLst>
                <a:ext uri="{FF2B5EF4-FFF2-40B4-BE49-F238E27FC236}">
                  <a16:creationId xmlns:a16="http://schemas.microsoft.com/office/drawing/2014/main" id="{23DD956A-3920-EC08-B42B-1D27C1C2D3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12" y="1057"/>
              <a:ext cx="1083" cy="981"/>
              <a:chOff x="2612" y="1001"/>
              <a:chExt cx="1083" cy="981"/>
            </a:xfrm>
          </p:grpSpPr>
          <p:sp>
            <p:nvSpPr>
              <p:cNvPr id="22578" name="AutoShape 97">
                <a:extLst>
                  <a:ext uri="{FF2B5EF4-FFF2-40B4-BE49-F238E27FC236}">
                    <a16:creationId xmlns:a16="http://schemas.microsoft.com/office/drawing/2014/main" id="{B240247B-A128-99CD-44E2-35EBA48A1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2" y="1661"/>
                <a:ext cx="291" cy="142"/>
              </a:xfrm>
              <a:prstGeom prst="rightArrow">
                <a:avLst>
                  <a:gd name="adj1" fmla="val 50000"/>
                  <a:gd name="adj2" fmla="val 51232"/>
                </a:avLst>
              </a:prstGeom>
              <a:solidFill>
                <a:srgbClr val="000000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grpSp>
            <p:nvGrpSpPr>
              <p:cNvPr id="22579" name="Group 98">
                <a:extLst>
                  <a:ext uri="{FF2B5EF4-FFF2-40B4-BE49-F238E27FC236}">
                    <a16:creationId xmlns:a16="http://schemas.microsoft.com/office/drawing/2014/main" id="{F0D76AB1-4AC7-2FD1-D1E4-95730E7A295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34" y="1001"/>
                <a:ext cx="861" cy="981"/>
                <a:chOff x="2834" y="921"/>
                <a:chExt cx="861" cy="981"/>
              </a:xfrm>
            </p:grpSpPr>
            <p:sp>
              <p:nvSpPr>
                <p:cNvPr id="22580" name="Rectangle 99">
                  <a:extLst>
                    <a:ext uri="{FF2B5EF4-FFF2-40B4-BE49-F238E27FC236}">
                      <a16:creationId xmlns:a16="http://schemas.microsoft.com/office/drawing/2014/main" id="{9F737D78-C4FC-48D3-FE0F-F2779FE4B4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03" y="1815"/>
                  <a:ext cx="366" cy="66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81" name="Rectangle 100">
                  <a:extLst>
                    <a:ext uri="{FF2B5EF4-FFF2-40B4-BE49-F238E27FC236}">
                      <a16:creationId xmlns:a16="http://schemas.microsoft.com/office/drawing/2014/main" id="{C9661392-954C-E224-D627-ACF59D3834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63" y="1372"/>
                  <a:ext cx="444" cy="21"/>
                </a:xfrm>
                <a:prstGeom prst="rect">
                  <a:avLst/>
                </a:prstGeom>
                <a:solidFill>
                  <a:srgbClr val="969696"/>
                </a:soli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82" name="Line 101">
                  <a:extLst>
                    <a:ext uri="{FF2B5EF4-FFF2-40B4-BE49-F238E27FC236}">
                      <a16:creationId xmlns:a16="http://schemas.microsoft.com/office/drawing/2014/main" id="{FD7799FE-AC1E-ABF9-CFD4-D5BB1BCDEC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06" y="1710"/>
                  <a:ext cx="362" cy="1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22583" name="Rectangle 102">
                  <a:extLst>
                    <a:ext uri="{FF2B5EF4-FFF2-40B4-BE49-F238E27FC236}">
                      <a16:creationId xmlns:a16="http://schemas.microsoft.com/office/drawing/2014/main" id="{52DC75D4-C5E2-9AEA-53DD-9AEFF030D3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81" y="1881"/>
                  <a:ext cx="409" cy="2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grpSp>
              <p:nvGrpSpPr>
                <p:cNvPr id="22584" name="Group 103">
                  <a:extLst>
                    <a:ext uri="{FF2B5EF4-FFF2-40B4-BE49-F238E27FC236}">
                      <a16:creationId xmlns:a16="http://schemas.microsoft.com/office/drawing/2014/main" id="{D8C5FB5F-F35F-7E7F-EA27-1F512852126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31" y="1358"/>
                  <a:ext cx="100" cy="15"/>
                  <a:chOff x="2766" y="2631"/>
                  <a:chExt cx="157" cy="19"/>
                </a:xfrm>
              </p:grpSpPr>
              <p:sp>
                <p:nvSpPr>
                  <p:cNvPr id="22593" name="Line 104">
                    <a:extLst>
                      <a:ext uri="{FF2B5EF4-FFF2-40B4-BE49-F238E27FC236}">
                        <a16:creationId xmlns:a16="http://schemas.microsoft.com/office/drawing/2014/main" id="{9CF8C8BF-0A1C-6036-ADAF-1222A8F154F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75" y="2631"/>
                    <a:ext cx="148" cy="1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l-NL"/>
                  </a:p>
                </p:txBody>
              </p:sp>
              <p:sp>
                <p:nvSpPr>
                  <p:cNvPr id="22594" name="Line 105">
                    <a:extLst>
                      <a:ext uri="{FF2B5EF4-FFF2-40B4-BE49-F238E27FC236}">
                        <a16:creationId xmlns:a16="http://schemas.microsoft.com/office/drawing/2014/main" id="{71842CC4-63E3-0CE5-8389-239895FDDEC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66" y="2631"/>
                    <a:ext cx="1" cy="18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l-NL"/>
                  </a:p>
                </p:txBody>
              </p:sp>
              <p:sp>
                <p:nvSpPr>
                  <p:cNvPr id="22595" name="Line 106">
                    <a:extLst>
                      <a:ext uri="{FF2B5EF4-FFF2-40B4-BE49-F238E27FC236}">
                        <a16:creationId xmlns:a16="http://schemas.microsoft.com/office/drawing/2014/main" id="{712C1FD1-BD8F-B488-9436-BF561D9EF3B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19" y="2632"/>
                    <a:ext cx="1" cy="18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l-NL"/>
                  </a:p>
                </p:txBody>
              </p:sp>
            </p:grpSp>
            <p:sp>
              <p:nvSpPr>
                <p:cNvPr id="22585" name="Rectangle 107">
                  <a:extLst>
                    <a:ext uri="{FF2B5EF4-FFF2-40B4-BE49-F238E27FC236}">
                      <a16:creationId xmlns:a16="http://schemas.microsoft.com/office/drawing/2014/main" id="{CCD41A7C-86F2-6C64-ACBE-971BBA08D6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68" y="1172"/>
                  <a:ext cx="36" cy="184"/>
                </a:xfrm>
                <a:prstGeom prst="rect">
                  <a:avLst/>
                </a:prstGeom>
                <a:gradFill rotWithShape="0">
                  <a:gsLst>
                    <a:gs pos="0">
                      <a:srgbClr val="969696"/>
                    </a:gs>
                    <a:gs pos="50000">
                      <a:srgbClr val="454545"/>
                    </a:gs>
                    <a:gs pos="100000">
                      <a:srgbClr val="969696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86" name="Rectangle 108">
                  <a:extLst>
                    <a:ext uri="{FF2B5EF4-FFF2-40B4-BE49-F238E27FC236}">
                      <a16:creationId xmlns:a16="http://schemas.microsoft.com/office/drawing/2014/main" id="{C8B0E474-5F84-D7CD-AB70-3DFFFAAF01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83" y="1393"/>
                  <a:ext cx="20" cy="488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87" name="Rectangle 109">
                  <a:extLst>
                    <a:ext uri="{FF2B5EF4-FFF2-40B4-BE49-F238E27FC236}">
                      <a16:creationId xmlns:a16="http://schemas.microsoft.com/office/drawing/2014/main" id="{4CD80393-86DC-28F6-69D5-4023370AF8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9" y="1393"/>
                  <a:ext cx="20" cy="487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88" name="Line 110">
                  <a:extLst>
                    <a:ext uri="{FF2B5EF4-FFF2-40B4-BE49-F238E27FC236}">
                      <a16:creationId xmlns:a16="http://schemas.microsoft.com/office/drawing/2014/main" id="{962B6FF6-5DF0-468E-8BB8-77227C02575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10756209">
                  <a:off x="3328" y="1213"/>
                  <a:ext cx="2" cy="24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 type="none" w="sm" len="sm"/>
                  <a:tailEnd type="triangle" w="sm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22589" name="Text Box 111">
                  <a:extLst>
                    <a:ext uri="{FF2B5EF4-FFF2-40B4-BE49-F238E27FC236}">
                      <a16:creationId xmlns:a16="http://schemas.microsoft.com/office/drawing/2014/main" id="{1C0FA7F0-9F03-C83E-ED3B-C0609301AC4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52" y="1104"/>
                  <a:ext cx="443" cy="1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>
                      <a:solidFill>
                        <a:schemeClr val="tx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36000" tIns="36000" rIns="36000" bIns="36000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GB" altLang="en-US" sz="1200">
                      <a:latin typeface="Roboto Slab" pitchFamily="2" charset="0"/>
                      <a:cs typeface="Roboto Slab" pitchFamily="2" charset="0"/>
                    </a:rPr>
                    <a:t>Effluent</a:t>
                  </a:r>
                </a:p>
              </p:txBody>
            </p:sp>
            <p:sp>
              <p:nvSpPr>
                <p:cNvPr id="22590" name="Line 112">
                  <a:extLst>
                    <a:ext uri="{FF2B5EF4-FFF2-40B4-BE49-F238E27FC236}">
                      <a16:creationId xmlns:a16="http://schemas.microsoft.com/office/drawing/2014/main" id="{42049C2C-2379-5564-918D-FC40F657CD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03" y="1537"/>
                  <a:ext cx="362" cy="1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prstDash val="dash"/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22591" name="AutoShape 113">
                  <a:extLst>
                    <a:ext uri="{FF2B5EF4-FFF2-40B4-BE49-F238E27FC236}">
                      <a16:creationId xmlns:a16="http://schemas.microsoft.com/office/drawing/2014/main" id="{089895F5-8D07-EA0F-A021-D199806FF7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800000">
                  <a:off x="3311" y="1676"/>
                  <a:ext cx="31" cy="32"/>
                </a:xfrm>
                <a:prstGeom prst="triangle">
                  <a:avLst>
                    <a:gd name="adj" fmla="val 50000"/>
                  </a:avLst>
                </a:prstGeom>
                <a:noFill/>
                <a:ln w="3175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92" name="Text Box 114">
                  <a:extLst>
                    <a:ext uri="{FF2B5EF4-FFF2-40B4-BE49-F238E27FC236}">
                      <a16:creationId xmlns:a16="http://schemas.microsoft.com/office/drawing/2014/main" id="{469290AD-8547-9719-B273-D525DFCFA4F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834" y="921"/>
                  <a:ext cx="688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GB" altLang="en-US" sz="1600">
                      <a:latin typeface="Roboto Slab" pitchFamily="2" charset="0"/>
                      <a:cs typeface="Roboto Slab" pitchFamily="2" charset="0"/>
                    </a:rPr>
                    <a:t>Draw</a:t>
                  </a:r>
                </a:p>
              </p:txBody>
            </p:sp>
          </p:grpSp>
        </p:grpSp>
        <p:grpSp>
          <p:nvGrpSpPr>
            <p:cNvPr id="22541" name="Group 115">
              <a:extLst>
                <a:ext uri="{FF2B5EF4-FFF2-40B4-BE49-F238E27FC236}">
                  <a16:creationId xmlns:a16="http://schemas.microsoft.com/office/drawing/2014/main" id="{9CC1CE8F-3EBE-107A-0E2C-FBC0CB7D86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39" y="957"/>
              <a:ext cx="1117" cy="1357"/>
              <a:chOff x="3439" y="957"/>
              <a:chExt cx="1117" cy="1357"/>
            </a:xfrm>
          </p:grpSpPr>
          <p:grpSp>
            <p:nvGrpSpPr>
              <p:cNvPr id="22561" name="Group 116">
                <a:extLst>
                  <a:ext uri="{FF2B5EF4-FFF2-40B4-BE49-F238E27FC236}">
                    <a16:creationId xmlns:a16="http://schemas.microsoft.com/office/drawing/2014/main" id="{25C5C88E-0389-344D-78D5-E13BB4BAE7D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74" y="1308"/>
                <a:ext cx="444" cy="730"/>
                <a:chOff x="4574" y="1308"/>
                <a:chExt cx="444" cy="730"/>
              </a:xfrm>
            </p:grpSpPr>
            <p:sp>
              <p:nvSpPr>
                <p:cNvPr id="22566" name="Rectangle 117">
                  <a:extLst>
                    <a:ext uri="{FF2B5EF4-FFF2-40B4-BE49-F238E27FC236}">
                      <a16:creationId xmlns:a16="http://schemas.microsoft.com/office/drawing/2014/main" id="{6A217AC3-4E54-19D5-0FAE-215163C3B1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14" y="1951"/>
                  <a:ext cx="366" cy="66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67" name="Rectangle 118">
                  <a:extLst>
                    <a:ext uri="{FF2B5EF4-FFF2-40B4-BE49-F238E27FC236}">
                      <a16:creationId xmlns:a16="http://schemas.microsoft.com/office/drawing/2014/main" id="{429FA368-6DC4-095D-441C-7303F801F3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74" y="1508"/>
                  <a:ext cx="444" cy="21"/>
                </a:xfrm>
                <a:prstGeom prst="rect">
                  <a:avLst/>
                </a:prstGeom>
                <a:solidFill>
                  <a:srgbClr val="969696"/>
                </a:soli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68" name="Line 119">
                  <a:extLst>
                    <a:ext uri="{FF2B5EF4-FFF2-40B4-BE49-F238E27FC236}">
                      <a16:creationId xmlns:a16="http://schemas.microsoft.com/office/drawing/2014/main" id="{9FBD9E81-5AD0-CD5C-E7B0-521B4753C5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17" y="1846"/>
                  <a:ext cx="362" cy="1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22569" name="Rectangle 120">
                  <a:extLst>
                    <a:ext uri="{FF2B5EF4-FFF2-40B4-BE49-F238E27FC236}">
                      <a16:creationId xmlns:a16="http://schemas.microsoft.com/office/drawing/2014/main" id="{0CD84880-7EC7-DA10-C8C6-95AE78B871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93" y="2017"/>
                  <a:ext cx="408" cy="2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grpSp>
              <p:nvGrpSpPr>
                <p:cNvPr id="22570" name="Group 121">
                  <a:extLst>
                    <a:ext uri="{FF2B5EF4-FFF2-40B4-BE49-F238E27FC236}">
                      <a16:creationId xmlns:a16="http://schemas.microsoft.com/office/drawing/2014/main" id="{D2EEF3E4-A841-77DE-4DA4-D63619B2446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42" y="1494"/>
                  <a:ext cx="100" cy="14"/>
                  <a:chOff x="2766" y="2631"/>
                  <a:chExt cx="157" cy="19"/>
                </a:xfrm>
              </p:grpSpPr>
              <p:sp>
                <p:nvSpPr>
                  <p:cNvPr id="22575" name="Line 122">
                    <a:extLst>
                      <a:ext uri="{FF2B5EF4-FFF2-40B4-BE49-F238E27FC236}">
                        <a16:creationId xmlns:a16="http://schemas.microsoft.com/office/drawing/2014/main" id="{4FADD2CD-AB9B-D7FF-1B99-CA88ED1F427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75" y="2631"/>
                    <a:ext cx="148" cy="1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l-NL"/>
                  </a:p>
                </p:txBody>
              </p:sp>
              <p:sp>
                <p:nvSpPr>
                  <p:cNvPr id="22576" name="Line 123">
                    <a:extLst>
                      <a:ext uri="{FF2B5EF4-FFF2-40B4-BE49-F238E27FC236}">
                        <a16:creationId xmlns:a16="http://schemas.microsoft.com/office/drawing/2014/main" id="{4808DC96-6EAC-3F38-5CF9-B5E6A309C10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66" y="2631"/>
                    <a:ext cx="1" cy="18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l-NL"/>
                  </a:p>
                </p:txBody>
              </p:sp>
              <p:sp>
                <p:nvSpPr>
                  <p:cNvPr id="22577" name="Line 124">
                    <a:extLst>
                      <a:ext uri="{FF2B5EF4-FFF2-40B4-BE49-F238E27FC236}">
                        <a16:creationId xmlns:a16="http://schemas.microsoft.com/office/drawing/2014/main" id="{7140EF9F-B752-7128-5E40-F3D5FA7548A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19" y="2632"/>
                    <a:ext cx="1" cy="18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l-NL"/>
                  </a:p>
                </p:txBody>
              </p:sp>
            </p:grpSp>
            <p:sp>
              <p:nvSpPr>
                <p:cNvPr id="22571" name="Rectangle 125">
                  <a:extLst>
                    <a:ext uri="{FF2B5EF4-FFF2-40B4-BE49-F238E27FC236}">
                      <a16:creationId xmlns:a16="http://schemas.microsoft.com/office/drawing/2014/main" id="{84A1D660-D20C-4CBC-62C2-208AD6B222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79" y="1308"/>
                  <a:ext cx="36" cy="183"/>
                </a:xfrm>
                <a:prstGeom prst="rect">
                  <a:avLst/>
                </a:prstGeom>
                <a:gradFill rotWithShape="0">
                  <a:gsLst>
                    <a:gs pos="0">
                      <a:srgbClr val="969696"/>
                    </a:gs>
                    <a:gs pos="50000">
                      <a:srgbClr val="454545"/>
                    </a:gs>
                    <a:gs pos="100000">
                      <a:srgbClr val="969696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72" name="Rectangle 126">
                  <a:extLst>
                    <a:ext uri="{FF2B5EF4-FFF2-40B4-BE49-F238E27FC236}">
                      <a16:creationId xmlns:a16="http://schemas.microsoft.com/office/drawing/2014/main" id="{F2B06B1C-672F-10CB-E43E-333280FFA1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94" y="1529"/>
                  <a:ext cx="20" cy="488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73" name="Rectangle 127">
                  <a:extLst>
                    <a:ext uri="{FF2B5EF4-FFF2-40B4-BE49-F238E27FC236}">
                      <a16:creationId xmlns:a16="http://schemas.microsoft.com/office/drawing/2014/main" id="{6BEA6F62-493A-4826-92A3-B964655762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80" y="1529"/>
                  <a:ext cx="20" cy="487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74" name="AutoShape 128">
                  <a:extLst>
                    <a:ext uri="{FF2B5EF4-FFF2-40B4-BE49-F238E27FC236}">
                      <a16:creationId xmlns:a16="http://schemas.microsoft.com/office/drawing/2014/main" id="{7D2163AD-FFE0-7ECB-C457-7279AB48F5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800000">
                  <a:off x="4922" y="1812"/>
                  <a:ext cx="31" cy="32"/>
                </a:xfrm>
                <a:prstGeom prst="triangle">
                  <a:avLst>
                    <a:gd name="adj" fmla="val 50000"/>
                  </a:avLst>
                </a:prstGeom>
                <a:noFill/>
                <a:ln w="3175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</p:grpSp>
          <p:sp>
            <p:nvSpPr>
              <p:cNvPr id="22562" name="AutoShape 129">
                <a:extLst>
                  <a:ext uri="{FF2B5EF4-FFF2-40B4-BE49-F238E27FC236}">
                    <a16:creationId xmlns:a16="http://schemas.microsoft.com/office/drawing/2014/main" id="{42D1BFC4-7440-E194-6341-C370186251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3439" y="1733"/>
                <a:ext cx="291" cy="130"/>
              </a:xfrm>
              <a:prstGeom prst="leftArrow">
                <a:avLst>
                  <a:gd name="adj1" fmla="val 50000"/>
                  <a:gd name="adj2" fmla="val 55962"/>
                </a:avLst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22563" name="Text Box 130">
                <a:extLst>
                  <a:ext uri="{FF2B5EF4-FFF2-40B4-BE49-F238E27FC236}">
                    <a16:creationId xmlns:a16="http://schemas.microsoft.com/office/drawing/2014/main" id="{F8D43F13-9FA5-63F1-B723-D4292E5B325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50" y="2153"/>
                <a:ext cx="672" cy="1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36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1200">
                    <a:latin typeface="Roboto Slab" pitchFamily="2" charset="0"/>
                    <a:cs typeface="Roboto Slab" pitchFamily="2" charset="0"/>
                  </a:rPr>
                  <a:t>Waste sludge</a:t>
                </a:r>
              </a:p>
            </p:txBody>
          </p:sp>
          <p:sp>
            <p:nvSpPr>
              <p:cNvPr id="22564" name="Line 131">
                <a:extLst>
                  <a:ext uri="{FF2B5EF4-FFF2-40B4-BE49-F238E27FC236}">
                    <a16:creationId xmlns:a16="http://schemas.microsoft.com/office/drawing/2014/main" id="{802AA667-CBA6-79AA-7FA2-F69E2C19CC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10756209" flipH="1" flipV="1">
                <a:off x="4164" y="2011"/>
                <a:ext cx="2" cy="17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 type="none" w="sm" len="sm"/>
                <a:tailEnd type="triangl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2565" name="Text Box 132">
                <a:extLst>
                  <a:ext uri="{FF2B5EF4-FFF2-40B4-BE49-F238E27FC236}">
                    <a16:creationId xmlns:a16="http://schemas.microsoft.com/office/drawing/2014/main" id="{9068F7FB-8B3F-1829-2FC2-C7803BBA781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83" y="957"/>
                <a:ext cx="1073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1600">
                    <a:latin typeface="Roboto Slab" pitchFamily="2" charset="0"/>
                    <a:cs typeface="Roboto Slab" pitchFamily="2" charset="0"/>
                  </a:rPr>
                  <a:t>Sludge</a:t>
                </a:r>
                <a:endParaRPr lang="en-GB" altLang="en-US" sz="1600" u="sng">
                  <a:latin typeface="Roboto Slab" pitchFamily="2" charset="0"/>
                  <a:cs typeface="Roboto Slab" pitchFamily="2" charset="0"/>
                </a:endParaRP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GB" altLang="en-US" sz="1600">
                    <a:latin typeface="Roboto Slab" pitchFamily="2" charset="0"/>
                    <a:cs typeface="Roboto Slab" pitchFamily="2" charset="0"/>
                  </a:rPr>
                  <a:t>wastage</a:t>
                </a:r>
              </a:p>
            </p:txBody>
          </p:sp>
        </p:grpSp>
        <p:grpSp>
          <p:nvGrpSpPr>
            <p:cNvPr id="22542" name="Group 133">
              <a:extLst>
                <a:ext uri="{FF2B5EF4-FFF2-40B4-BE49-F238E27FC236}">
                  <a16:creationId xmlns:a16="http://schemas.microsoft.com/office/drawing/2014/main" id="{B413DB1D-6553-B48D-2796-045A25ACB6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3" y="1773"/>
              <a:ext cx="5231" cy="509"/>
              <a:chOff x="513" y="1717"/>
              <a:chExt cx="5231" cy="509"/>
            </a:xfrm>
          </p:grpSpPr>
          <p:cxnSp>
            <p:nvCxnSpPr>
              <p:cNvPr id="22559" name="AutoShape 134">
                <a:extLst>
                  <a:ext uri="{FF2B5EF4-FFF2-40B4-BE49-F238E27FC236}">
                    <a16:creationId xmlns:a16="http://schemas.microsoft.com/office/drawing/2014/main" id="{B0BE9185-A80C-A004-67B2-368C80A6CD5F}"/>
                  </a:ext>
                </a:extLst>
              </p:cNvPr>
              <p:cNvCxnSpPr>
                <a:cxnSpLocks noChangeShapeType="1"/>
                <a:stCxn id="22573" idx="3"/>
                <a:endCxn id="22642" idx="1"/>
              </p:cNvCxnSpPr>
              <p:nvPr/>
            </p:nvCxnSpPr>
            <p:spPr bwMode="auto">
              <a:xfrm flipH="1">
                <a:off x="513" y="1717"/>
                <a:ext cx="4487" cy="4"/>
              </a:xfrm>
              <a:prstGeom prst="bentConnector5">
                <a:avLst>
                  <a:gd name="adj1" fmla="val -3208"/>
                  <a:gd name="adj2" fmla="val 13750000"/>
                  <a:gd name="adj3" fmla="val 103208"/>
                </a:avLst>
              </a:prstGeom>
              <a:noFill/>
              <a:ln w="19050">
                <a:solidFill>
                  <a:schemeClr val="tx1"/>
                </a:solidFill>
                <a:prstDash val="dash"/>
                <a:miter lim="800000"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22560" name="Text Box 135">
                <a:extLst>
                  <a:ext uri="{FF2B5EF4-FFF2-40B4-BE49-F238E27FC236}">
                    <a16:creationId xmlns:a16="http://schemas.microsoft.com/office/drawing/2014/main" id="{30AF766B-2420-24A3-54BA-068D8A35C6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88" y="1896"/>
                <a:ext cx="656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1400">
                    <a:latin typeface="Roboto Slab" pitchFamily="2" charset="0"/>
                    <a:cs typeface="Roboto Slab" pitchFamily="2" charset="0"/>
                  </a:rPr>
                  <a:t>New cycle</a:t>
                </a:r>
              </a:p>
            </p:txBody>
          </p:sp>
        </p:grpSp>
        <p:grpSp>
          <p:nvGrpSpPr>
            <p:cNvPr id="22543" name="Group 136">
              <a:extLst>
                <a:ext uri="{FF2B5EF4-FFF2-40B4-BE49-F238E27FC236}">
                  <a16:creationId xmlns:a16="http://schemas.microsoft.com/office/drawing/2014/main" id="{E68B62B5-1FD7-F8EE-A071-CD7A86EAE2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63" y="1050"/>
              <a:ext cx="808" cy="988"/>
              <a:chOff x="4263" y="1050"/>
              <a:chExt cx="808" cy="988"/>
            </a:xfrm>
          </p:grpSpPr>
          <p:sp>
            <p:nvSpPr>
              <p:cNvPr id="22544" name="AutoShape 137">
                <a:extLst>
                  <a:ext uri="{FF2B5EF4-FFF2-40B4-BE49-F238E27FC236}">
                    <a16:creationId xmlns:a16="http://schemas.microsoft.com/office/drawing/2014/main" id="{1251B9F3-570B-B16C-FCAD-DB1FBF05B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4263" y="1734"/>
                <a:ext cx="291" cy="130"/>
              </a:xfrm>
              <a:prstGeom prst="leftArrow">
                <a:avLst>
                  <a:gd name="adj1" fmla="val 50000"/>
                  <a:gd name="adj2" fmla="val 55962"/>
                </a:avLst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22545" name="Text Box 138">
                <a:extLst>
                  <a:ext uri="{FF2B5EF4-FFF2-40B4-BE49-F238E27FC236}">
                    <a16:creationId xmlns:a16="http://schemas.microsoft.com/office/drawing/2014/main" id="{DCDBE771-D644-5835-88FD-DBDDEB885DF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11" y="1050"/>
                <a:ext cx="56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1600">
                    <a:latin typeface="Roboto Slab" pitchFamily="2" charset="0"/>
                    <a:cs typeface="Roboto Slab" pitchFamily="2" charset="0"/>
                  </a:rPr>
                  <a:t>Idle</a:t>
                </a:r>
              </a:p>
            </p:txBody>
          </p:sp>
          <p:grpSp>
            <p:nvGrpSpPr>
              <p:cNvPr id="22546" name="Group 139">
                <a:extLst>
                  <a:ext uri="{FF2B5EF4-FFF2-40B4-BE49-F238E27FC236}">
                    <a16:creationId xmlns:a16="http://schemas.microsoft.com/office/drawing/2014/main" id="{3830B4AE-F9F8-A820-23E7-718BF2031A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58" y="1308"/>
                <a:ext cx="444" cy="730"/>
                <a:chOff x="4574" y="1308"/>
                <a:chExt cx="444" cy="730"/>
              </a:xfrm>
            </p:grpSpPr>
            <p:sp>
              <p:nvSpPr>
                <p:cNvPr id="22547" name="Rectangle 140">
                  <a:extLst>
                    <a:ext uri="{FF2B5EF4-FFF2-40B4-BE49-F238E27FC236}">
                      <a16:creationId xmlns:a16="http://schemas.microsoft.com/office/drawing/2014/main" id="{15A426D1-66A5-B0FB-D988-2226FDDB2C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14" y="1951"/>
                  <a:ext cx="366" cy="66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48" name="Rectangle 141">
                  <a:extLst>
                    <a:ext uri="{FF2B5EF4-FFF2-40B4-BE49-F238E27FC236}">
                      <a16:creationId xmlns:a16="http://schemas.microsoft.com/office/drawing/2014/main" id="{EB2CB475-9883-C804-48F6-FAFC795610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74" y="1508"/>
                  <a:ext cx="444" cy="21"/>
                </a:xfrm>
                <a:prstGeom prst="rect">
                  <a:avLst/>
                </a:prstGeom>
                <a:solidFill>
                  <a:srgbClr val="969696"/>
                </a:soli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49" name="Line 142">
                  <a:extLst>
                    <a:ext uri="{FF2B5EF4-FFF2-40B4-BE49-F238E27FC236}">
                      <a16:creationId xmlns:a16="http://schemas.microsoft.com/office/drawing/2014/main" id="{27D69D5F-2352-5387-C225-93FB2E0C30C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17" y="1846"/>
                  <a:ext cx="362" cy="1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22550" name="Rectangle 143">
                  <a:extLst>
                    <a:ext uri="{FF2B5EF4-FFF2-40B4-BE49-F238E27FC236}">
                      <a16:creationId xmlns:a16="http://schemas.microsoft.com/office/drawing/2014/main" id="{C828BD0A-2997-BFC2-87FC-EFDA3F5166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93" y="2017"/>
                  <a:ext cx="408" cy="2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grpSp>
              <p:nvGrpSpPr>
                <p:cNvPr id="22551" name="Group 144">
                  <a:extLst>
                    <a:ext uri="{FF2B5EF4-FFF2-40B4-BE49-F238E27FC236}">
                      <a16:creationId xmlns:a16="http://schemas.microsoft.com/office/drawing/2014/main" id="{7B9312A3-249A-6611-B1B1-CA84EE135A7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42" y="1494"/>
                  <a:ext cx="100" cy="14"/>
                  <a:chOff x="2766" y="2631"/>
                  <a:chExt cx="157" cy="19"/>
                </a:xfrm>
              </p:grpSpPr>
              <p:sp>
                <p:nvSpPr>
                  <p:cNvPr id="22556" name="Line 145">
                    <a:extLst>
                      <a:ext uri="{FF2B5EF4-FFF2-40B4-BE49-F238E27FC236}">
                        <a16:creationId xmlns:a16="http://schemas.microsoft.com/office/drawing/2014/main" id="{20F2115E-A2F7-715D-97B7-2F5140A2BA5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75" y="2631"/>
                    <a:ext cx="148" cy="1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l-NL"/>
                  </a:p>
                </p:txBody>
              </p:sp>
              <p:sp>
                <p:nvSpPr>
                  <p:cNvPr id="22557" name="Line 146">
                    <a:extLst>
                      <a:ext uri="{FF2B5EF4-FFF2-40B4-BE49-F238E27FC236}">
                        <a16:creationId xmlns:a16="http://schemas.microsoft.com/office/drawing/2014/main" id="{2FABF029-762F-6CB9-A8AE-CB1B77C0597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66" y="2631"/>
                    <a:ext cx="1" cy="18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l-NL"/>
                  </a:p>
                </p:txBody>
              </p:sp>
              <p:sp>
                <p:nvSpPr>
                  <p:cNvPr id="22558" name="Line 147">
                    <a:extLst>
                      <a:ext uri="{FF2B5EF4-FFF2-40B4-BE49-F238E27FC236}">
                        <a16:creationId xmlns:a16="http://schemas.microsoft.com/office/drawing/2014/main" id="{F8CF4147-8DEB-89EA-FCC4-812286BCAEB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19" y="2632"/>
                    <a:ext cx="1" cy="18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nl-NL"/>
                  </a:p>
                </p:txBody>
              </p:sp>
            </p:grpSp>
            <p:sp>
              <p:nvSpPr>
                <p:cNvPr id="22552" name="Rectangle 148">
                  <a:extLst>
                    <a:ext uri="{FF2B5EF4-FFF2-40B4-BE49-F238E27FC236}">
                      <a16:creationId xmlns:a16="http://schemas.microsoft.com/office/drawing/2014/main" id="{08AA8D48-FFD0-D967-3DEE-4BA2DFED87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79" y="1308"/>
                  <a:ext cx="36" cy="183"/>
                </a:xfrm>
                <a:prstGeom prst="rect">
                  <a:avLst/>
                </a:prstGeom>
                <a:gradFill rotWithShape="0">
                  <a:gsLst>
                    <a:gs pos="0">
                      <a:srgbClr val="969696"/>
                    </a:gs>
                    <a:gs pos="50000">
                      <a:srgbClr val="454545"/>
                    </a:gs>
                    <a:gs pos="100000">
                      <a:srgbClr val="969696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53" name="Rectangle 149">
                  <a:extLst>
                    <a:ext uri="{FF2B5EF4-FFF2-40B4-BE49-F238E27FC236}">
                      <a16:creationId xmlns:a16="http://schemas.microsoft.com/office/drawing/2014/main" id="{E8C10C7D-B98E-A0C9-DD92-B5B9A1DB51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94" y="1529"/>
                  <a:ext cx="20" cy="488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54" name="Rectangle 150">
                  <a:extLst>
                    <a:ext uri="{FF2B5EF4-FFF2-40B4-BE49-F238E27FC236}">
                      <a16:creationId xmlns:a16="http://schemas.microsoft.com/office/drawing/2014/main" id="{4D196795-987B-8946-E2C8-163F5D492B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80" y="1529"/>
                  <a:ext cx="20" cy="487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22555" name="AutoShape 151">
                  <a:extLst>
                    <a:ext uri="{FF2B5EF4-FFF2-40B4-BE49-F238E27FC236}">
                      <a16:creationId xmlns:a16="http://schemas.microsoft.com/office/drawing/2014/main" id="{874BB965-B64E-CA08-82A1-DB2FAB7E4A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800000">
                  <a:off x="4922" y="1812"/>
                  <a:ext cx="31" cy="32"/>
                </a:xfrm>
                <a:prstGeom prst="triangle">
                  <a:avLst>
                    <a:gd name="adj" fmla="val 50000"/>
                  </a:avLst>
                </a:prstGeom>
                <a:noFill/>
                <a:ln w="3175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</p:grpSp>
        </p:grpSp>
      </p:grpSp>
      <p:sp>
        <p:nvSpPr>
          <p:cNvPr id="22534" name="Text Box 152">
            <a:extLst>
              <a:ext uri="{FF2B5EF4-FFF2-40B4-BE49-F238E27FC236}">
                <a16:creationId xmlns:a16="http://schemas.microsoft.com/office/drawing/2014/main" id="{F1868CF7-1AC6-893C-0025-45E96DC38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568450"/>
            <a:ext cx="83835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GB" altLang="en-US" sz="2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Fill-and-draw reactors (</a:t>
            </a:r>
            <a:r>
              <a: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Ardern and Lockett, 1914; Pasveer, 1950</a:t>
            </a:r>
            <a:r>
              <a:rPr lang="en-GB" altLang="en-US" sz="2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2535" name="Rectangle 2">
            <a:extLst>
              <a:ext uri="{FF2B5EF4-FFF2-40B4-BE49-F238E27FC236}">
                <a16:creationId xmlns:a16="http://schemas.microsoft.com/office/drawing/2014/main" id="{2C253A61-8FDD-A9F8-B279-7EC630AEE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8134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Bulking sludge</a:t>
            </a:r>
          </a:p>
        </p:txBody>
      </p:sp>
      <p:sp>
        <p:nvSpPr>
          <p:cNvPr id="22536" name="Line 12">
            <a:extLst>
              <a:ext uri="{FF2B5EF4-FFF2-40B4-BE49-F238E27FC236}">
                <a16:creationId xmlns:a16="http://schemas.microsoft.com/office/drawing/2014/main" id="{1D473884-903D-07C1-7656-BEAB696F6AF9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3413" y="5151438"/>
            <a:ext cx="1219200" cy="17462"/>
          </a:xfrm>
          <a:prstGeom prst="line">
            <a:avLst/>
          </a:prstGeom>
          <a:noFill/>
          <a:ln w="25400">
            <a:solidFill>
              <a:srgbClr val="996633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>
            <a:extLst>
              <a:ext uri="{FF2B5EF4-FFF2-40B4-BE49-F238E27FC236}">
                <a16:creationId xmlns:a16="http://schemas.microsoft.com/office/drawing/2014/main" id="{BB55FF76-93AF-3890-BFD4-DC9D6F987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550" y="1663700"/>
            <a:ext cx="5097463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Times" panose="02020603050405020304" pitchFamily="18" charset="0"/>
              <a:buNone/>
            </a:pPr>
            <a:r>
              <a:rPr lang="en-GB" altLang="en-US" sz="1800" b="1">
                <a:latin typeface="Roboto Slab" pitchFamily="2" charset="0"/>
                <a:cs typeface="Roboto Slab" pitchFamily="2" charset="0"/>
              </a:rPr>
              <a:t>	Donaldson and Davidson (1930-1950)</a:t>
            </a:r>
          </a:p>
        </p:txBody>
      </p:sp>
      <p:sp>
        <p:nvSpPr>
          <p:cNvPr id="24579" name="Rectangle 5">
            <a:extLst>
              <a:ext uri="{FF2B5EF4-FFF2-40B4-BE49-F238E27FC236}">
                <a16:creationId xmlns:a16="http://schemas.microsoft.com/office/drawing/2014/main" id="{9E77D859-7503-410D-5B75-65A31F991A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8175" y="1670050"/>
            <a:ext cx="450215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Times" panose="02020603050405020304" pitchFamily="18" charset="0"/>
              <a:buNone/>
            </a:pPr>
            <a:r>
              <a:rPr lang="en-GB" altLang="en-US" sz="1800" b="1">
                <a:latin typeface="Roboto Slab" pitchFamily="2" charset="0"/>
                <a:cs typeface="Roboto Slab" pitchFamily="2" charset="0"/>
              </a:rPr>
              <a:t>Designers (1950-1960)</a:t>
            </a:r>
          </a:p>
        </p:txBody>
      </p:sp>
      <p:sp>
        <p:nvSpPr>
          <p:cNvPr id="24580" name="Rectangle 6">
            <a:extLst>
              <a:ext uri="{FF2B5EF4-FFF2-40B4-BE49-F238E27FC236}">
                <a16:creationId xmlns:a16="http://schemas.microsoft.com/office/drawing/2014/main" id="{4A61198A-2B71-962F-9F1A-82A9E9CB7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338" y="2432050"/>
            <a:ext cx="2111375" cy="609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24581" name="Line 7">
            <a:extLst>
              <a:ext uri="{FF2B5EF4-FFF2-40B4-BE49-F238E27FC236}">
                <a16:creationId xmlns:a16="http://schemas.microsoft.com/office/drawing/2014/main" id="{19DDD8BA-2682-A54A-EBD5-C220D9B0A1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105025" y="243205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82" name="Line 8">
            <a:extLst>
              <a:ext uri="{FF2B5EF4-FFF2-40B4-BE49-F238E27FC236}">
                <a16:creationId xmlns:a16="http://schemas.microsoft.com/office/drawing/2014/main" id="{37F5FF61-83D7-181D-45A0-E97661796E7A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243205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83" name="Line 9">
            <a:extLst>
              <a:ext uri="{FF2B5EF4-FFF2-40B4-BE49-F238E27FC236}">
                <a16:creationId xmlns:a16="http://schemas.microsoft.com/office/drawing/2014/main" id="{A4A56C29-EB2C-C3A3-F085-12C9CBB48115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243205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84" name="Line 10">
            <a:extLst>
              <a:ext uri="{FF2B5EF4-FFF2-40B4-BE49-F238E27FC236}">
                <a16:creationId xmlns:a16="http://schemas.microsoft.com/office/drawing/2014/main" id="{12F1C3E8-8A9C-7B51-8EE9-66F249B1BEBE}"/>
              </a:ext>
            </a:extLst>
          </p:cNvPr>
          <p:cNvSpPr>
            <a:spLocks noChangeShapeType="1"/>
          </p:cNvSpPr>
          <p:nvPr/>
        </p:nvSpPr>
        <p:spPr bwMode="auto">
          <a:xfrm>
            <a:off x="2457450" y="243205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85" name="Line 11">
            <a:extLst>
              <a:ext uri="{FF2B5EF4-FFF2-40B4-BE49-F238E27FC236}">
                <a16:creationId xmlns:a16="http://schemas.microsoft.com/office/drawing/2014/main" id="{57E4AF08-ECF1-5BCC-5C4C-DA9C3C3E07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808288" y="243205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86" name="Oval 12">
            <a:extLst>
              <a:ext uri="{FF2B5EF4-FFF2-40B4-BE49-F238E27FC236}">
                <a16:creationId xmlns:a16="http://schemas.microsoft.com/office/drawing/2014/main" id="{E9E9DF91-047E-3AAA-E73C-A7685F091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1550" y="2355850"/>
            <a:ext cx="703263" cy="7620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24587" name="Line 13">
            <a:extLst>
              <a:ext uri="{FF2B5EF4-FFF2-40B4-BE49-F238E27FC236}">
                <a16:creationId xmlns:a16="http://schemas.microsoft.com/office/drawing/2014/main" id="{86067788-83ED-77CF-1408-3D9340834E49}"/>
              </a:ext>
            </a:extLst>
          </p:cNvPr>
          <p:cNvSpPr>
            <a:spLocks noChangeShapeType="1"/>
          </p:cNvSpPr>
          <p:nvPr/>
        </p:nvSpPr>
        <p:spPr bwMode="auto">
          <a:xfrm>
            <a:off x="557213" y="2736850"/>
            <a:ext cx="4921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88" name="Line 14">
            <a:extLst>
              <a:ext uri="{FF2B5EF4-FFF2-40B4-BE49-F238E27FC236}">
                <a16:creationId xmlns:a16="http://schemas.microsoft.com/office/drawing/2014/main" id="{1193EF03-4FE1-5B5F-D240-7A38B653FB78}"/>
              </a:ext>
            </a:extLst>
          </p:cNvPr>
          <p:cNvSpPr>
            <a:spLocks noChangeShapeType="1"/>
          </p:cNvSpPr>
          <p:nvPr/>
        </p:nvSpPr>
        <p:spPr bwMode="auto">
          <a:xfrm>
            <a:off x="3160713" y="2736850"/>
            <a:ext cx="3508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89" name="Line 15">
            <a:extLst>
              <a:ext uri="{FF2B5EF4-FFF2-40B4-BE49-F238E27FC236}">
                <a16:creationId xmlns:a16="http://schemas.microsoft.com/office/drawing/2014/main" id="{335CEE57-607A-4596-F153-D4E298651065}"/>
              </a:ext>
            </a:extLst>
          </p:cNvPr>
          <p:cNvSpPr>
            <a:spLocks noChangeShapeType="1"/>
          </p:cNvSpPr>
          <p:nvPr/>
        </p:nvSpPr>
        <p:spPr bwMode="auto">
          <a:xfrm>
            <a:off x="4214813" y="2736850"/>
            <a:ext cx="2809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90" name="Line 16">
            <a:extLst>
              <a:ext uri="{FF2B5EF4-FFF2-40B4-BE49-F238E27FC236}">
                <a16:creationId xmlns:a16="http://schemas.microsoft.com/office/drawing/2014/main" id="{CBD99BF6-D0E8-DB3D-D202-B4AEE2CBE588}"/>
              </a:ext>
            </a:extLst>
          </p:cNvPr>
          <p:cNvSpPr>
            <a:spLocks noChangeShapeType="1"/>
          </p:cNvSpPr>
          <p:nvPr/>
        </p:nvSpPr>
        <p:spPr bwMode="auto">
          <a:xfrm>
            <a:off x="3863975" y="311785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91" name="Line 17">
            <a:extLst>
              <a:ext uri="{FF2B5EF4-FFF2-40B4-BE49-F238E27FC236}">
                <a16:creationId xmlns:a16="http://schemas.microsoft.com/office/drawing/2014/main" id="{350F2C8D-1DE0-A714-5A56-837293FE2D4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120775" y="3422650"/>
            <a:ext cx="274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92" name="Line 18">
            <a:extLst>
              <a:ext uri="{FF2B5EF4-FFF2-40B4-BE49-F238E27FC236}">
                <a16:creationId xmlns:a16="http://schemas.microsoft.com/office/drawing/2014/main" id="{E48A7D32-B890-0BA8-D486-40B32C869A8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20775" y="304165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93" name="Rectangle 19">
            <a:extLst>
              <a:ext uri="{FF2B5EF4-FFF2-40B4-BE49-F238E27FC236}">
                <a16:creationId xmlns:a16="http://schemas.microsoft.com/office/drawing/2014/main" id="{053BD18D-C2A5-4931-4820-8DB775F95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338" y="3803650"/>
            <a:ext cx="2111375" cy="609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24594" name="Line 20">
            <a:extLst>
              <a:ext uri="{FF2B5EF4-FFF2-40B4-BE49-F238E27FC236}">
                <a16:creationId xmlns:a16="http://schemas.microsoft.com/office/drawing/2014/main" id="{25361DD0-F1C0-21FE-0FAE-E7C29B4AD877}"/>
              </a:ext>
            </a:extLst>
          </p:cNvPr>
          <p:cNvSpPr>
            <a:spLocks noChangeShapeType="1"/>
          </p:cNvSpPr>
          <p:nvPr/>
        </p:nvSpPr>
        <p:spPr bwMode="auto">
          <a:xfrm>
            <a:off x="2105025" y="380365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95" name="Oval 21">
            <a:extLst>
              <a:ext uri="{FF2B5EF4-FFF2-40B4-BE49-F238E27FC236}">
                <a16:creationId xmlns:a16="http://schemas.microsoft.com/office/drawing/2014/main" id="{FD8F04DB-0210-8DBB-35FA-2B161E4160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1550" y="3727450"/>
            <a:ext cx="703263" cy="7620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24596" name="Line 22">
            <a:extLst>
              <a:ext uri="{FF2B5EF4-FFF2-40B4-BE49-F238E27FC236}">
                <a16:creationId xmlns:a16="http://schemas.microsoft.com/office/drawing/2014/main" id="{6ABACD65-709F-4ACE-569E-A2D2AF58089C}"/>
              </a:ext>
            </a:extLst>
          </p:cNvPr>
          <p:cNvSpPr>
            <a:spLocks noChangeShapeType="1"/>
          </p:cNvSpPr>
          <p:nvPr/>
        </p:nvSpPr>
        <p:spPr bwMode="auto">
          <a:xfrm>
            <a:off x="557213" y="4108450"/>
            <a:ext cx="4921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97" name="Line 23">
            <a:extLst>
              <a:ext uri="{FF2B5EF4-FFF2-40B4-BE49-F238E27FC236}">
                <a16:creationId xmlns:a16="http://schemas.microsoft.com/office/drawing/2014/main" id="{5F5EEF60-DE4B-01BA-A276-EC9CC7E3AA25}"/>
              </a:ext>
            </a:extLst>
          </p:cNvPr>
          <p:cNvSpPr>
            <a:spLocks noChangeShapeType="1"/>
          </p:cNvSpPr>
          <p:nvPr/>
        </p:nvSpPr>
        <p:spPr bwMode="auto">
          <a:xfrm>
            <a:off x="3160713" y="4108450"/>
            <a:ext cx="3508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98" name="Line 24">
            <a:extLst>
              <a:ext uri="{FF2B5EF4-FFF2-40B4-BE49-F238E27FC236}">
                <a16:creationId xmlns:a16="http://schemas.microsoft.com/office/drawing/2014/main" id="{E02E3361-41F8-A8D0-6E64-6982D9323F78}"/>
              </a:ext>
            </a:extLst>
          </p:cNvPr>
          <p:cNvSpPr>
            <a:spLocks noChangeShapeType="1"/>
          </p:cNvSpPr>
          <p:nvPr/>
        </p:nvSpPr>
        <p:spPr bwMode="auto">
          <a:xfrm>
            <a:off x="4214813" y="4108450"/>
            <a:ext cx="2809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599" name="Line 25">
            <a:extLst>
              <a:ext uri="{FF2B5EF4-FFF2-40B4-BE49-F238E27FC236}">
                <a16:creationId xmlns:a16="http://schemas.microsoft.com/office/drawing/2014/main" id="{31680971-B1D3-7F34-E748-6F3189A671A4}"/>
              </a:ext>
            </a:extLst>
          </p:cNvPr>
          <p:cNvSpPr>
            <a:spLocks noChangeShapeType="1"/>
          </p:cNvSpPr>
          <p:nvPr/>
        </p:nvSpPr>
        <p:spPr bwMode="auto">
          <a:xfrm>
            <a:off x="3863975" y="448945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00" name="Line 26">
            <a:extLst>
              <a:ext uri="{FF2B5EF4-FFF2-40B4-BE49-F238E27FC236}">
                <a16:creationId xmlns:a16="http://schemas.microsoft.com/office/drawing/2014/main" id="{A248DD57-91C9-1AD0-7A65-7CCBA4AFB82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120775" y="4794250"/>
            <a:ext cx="274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01" name="Line 27">
            <a:extLst>
              <a:ext uri="{FF2B5EF4-FFF2-40B4-BE49-F238E27FC236}">
                <a16:creationId xmlns:a16="http://schemas.microsoft.com/office/drawing/2014/main" id="{38DD9FB3-B051-8D4F-1C0A-391E8ABD20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20775" y="441325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02" name="Rectangle 28">
            <a:extLst>
              <a:ext uri="{FF2B5EF4-FFF2-40B4-BE49-F238E27FC236}">
                <a16:creationId xmlns:a16="http://schemas.microsoft.com/office/drawing/2014/main" id="{B00C3243-D2FD-E93E-C50B-7448B0819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2475" y="2432050"/>
            <a:ext cx="2111375" cy="609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24603" name="Line 29">
            <a:extLst>
              <a:ext uri="{FF2B5EF4-FFF2-40B4-BE49-F238E27FC236}">
                <a16:creationId xmlns:a16="http://schemas.microsoft.com/office/drawing/2014/main" id="{9492A547-147E-D21F-7445-6A74413C73F9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3" y="227965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04" name="Line 30">
            <a:extLst>
              <a:ext uri="{FF2B5EF4-FFF2-40B4-BE49-F238E27FC236}">
                <a16:creationId xmlns:a16="http://schemas.microsoft.com/office/drawing/2014/main" id="{56B65C5B-E8DF-FB7C-3AE0-E624168700AA}"/>
              </a:ext>
            </a:extLst>
          </p:cNvPr>
          <p:cNvSpPr>
            <a:spLocks noChangeShapeType="1"/>
          </p:cNvSpPr>
          <p:nvPr/>
        </p:nvSpPr>
        <p:spPr bwMode="auto">
          <a:xfrm>
            <a:off x="6535738" y="227965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05" name="Line 31">
            <a:extLst>
              <a:ext uri="{FF2B5EF4-FFF2-40B4-BE49-F238E27FC236}">
                <a16:creationId xmlns:a16="http://schemas.microsoft.com/office/drawing/2014/main" id="{77936B8D-BA98-5EF1-833F-FDD1839F058B}"/>
              </a:ext>
            </a:extLst>
          </p:cNvPr>
          <p:cNvSpPr>
            <a:spLocks noChangeShapeType="1"/>
          </p:cNvSpPr>
          <p:nvPr/>
        </p:nvSpPr>
        <p:spPr bwMode="auto">
          <a:xfrm>
            <a:off x="6184900" y="227965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06" name="Line 32">
            <a:extLst>
              <a:ext uri="{FF2B5EF4-FFF2-40B4-BE49-F238E27FC236}">
                <a16:creationId xmlns:a16="http://schemas.microsoft.com/office/drawing/2014/main" id="{40E58602-1424-B3C8-8672-A3F4785240EF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0" y="227965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07" name="Line 33">
            <a:extLst>
              <a:ext uri="{FF2B5EF4-FFF2-40B4-BE49-F238E27FC236}">
                <a16:creationId xmlns:a16="http://schemas.microsoft.com/office/drawing/2014/main" id="{6A0C1622-DB7C-C4E3-E7E2-2D4757B2B9DE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1425" y="227965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08" name="Oval 34">
            <a:extLst>
              <a:ext uri="{FF2B5EF4-FFF2-40B4-BE49-F238E27FC236}">
                <a16:creationId xmlns:a16="http://schemas.microsoft.com/office/drawing/2014/main" id="{50E5BB93-247E-0D17-84DB-A0C0B4D422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4688" y="2355850"/>
            <a:ext cx="703262" cy="7620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24609" name="Line 35">
            <a:extLst>
              <a:ext uri="{FF2B5EF4-FFF2-40B4-BE49-F238E27FC236}">
                <a16:creationId xmlns:a16="http://schemas.microsoft.com/office/drawing/2014/main" id="{33E1D5C4-BBB2-09EE-EEA3-645DF9AD80F3}"/>
              </a:ext>
            </a:extLst>
          </p:cNvPr>
          <p:cNvSpPr>
            <a:spLocks noChangeShapeType="1"/>
          </p:cNvSpPr>
          <p:nvPr/>
        </p:nvSpPr>
        <p:spPr bwMode="auto">
          <a:xfrm>
            <a:off x="7943850" y="2736850"/>
            <a:ext cx="3508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10" name="Line 36">
            <a:extLst>
              <a:ext uri="{FF2B5EF4-FFF2-40B4-BE49-F238E27FC236}">
                <a16:creationId xmlns:a16="http://schemas.microsoft.com/office/drawing/2014/main" id="{E9369FDF-B043-8568-240A-7A18955A267C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7950" y="2736850"/>
            <a:ext cx="280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11" name="Line 37">
            <a:extLst>
              <a:ext uri="{FF2B5EF4-FFF2-40B4-BE49-F238E27FC236}">
                <a16:creationId xmlns:a16="http://schemas.microsoft.com/office/drawing/2014/main" id="{2E7D73B4-AEDB-7D71-1F18-FBAF548B741D}"/>
              </a:ext>
            </a:extLst>
          </p:cNvPr>
          <p:cNvSpPr>
            <a:spLocks noChangeShapeType="1"/>
          </p:cNvSpPr>
          <p:nvPr/>
        </p:nvSpPr>
        <p:spPr bwMode="auto">
          <a:xfrm>
            <a:off x="8647113" y="311785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12" name="Line 38">
            <a:extLst>
              <a:ext uri="{FF2B5EF4-FFF2-40B4-BE49-F238E27FC236}">
                <a16:creationId xmlns:a16="http://schemas.microsoft.com/office/drawing/2014/main" id="{E25D5C42-387E-6F67-1513-CD244774A59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03913" y="3422650"/>
            <a:ext cx="274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13" name="Line 39">
            <a:extLst>
              <a:ext uri="{FF2B5EF4-FFF2-40B4-BE49-F238E27FC236}">
                <a16:creationId xmlns:a16="http://schemas.microsoft.com/office/drawing/2014/main" id="{046CB307-6DC2-633B-BA43-B5E0F084ED8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03913" y="304165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14" name="Line 40">
            <a:extLst>
              <a:ext uri="{FF2B5EF4-FFF2-40B4-BE49-F238E27FC236}">
                <a16:creationId xmlns:a16="http://schemas.microsoft.com/office/drawing/2014/main" id="{32F58B78-69DE-997D-3CCA-D278EEB7A79F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0350" y="2279650"/>
            <a:ext cx="22510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15" name="Line 41">
            <a:extLst>
              <a:ext uri="{FF2B5EF4-FFF2-40B4-BE49-F238E27FC236}">
                <a16:creationId xmlns:a16="http://schemas.microsoft.com/office/drawing/2014/main" id="{706A2E67-8A91-4126-58DE-234158ABFD5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471613" y="3651250"/>
            <a:ext cx="492125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16" name="Oval 42">
            <a:extLst>
              <a:ext uri="{FF2B5EF4-FFF2-40B4-BE49-F238E27FC236}">
                <a16:creationId xmlns:a16="http://schemas.microsoft.com/office/drawing/2014/main" id="{B9B6016C-5519-BC4B-BB2D-1F7C3E26C96F}"/>
              </a:ext>
            </a:extLst>
          </p:cNvPr>
          <p:cNvSpPr>
            <a:spLocks noChangeArrowheads="1"/>
          </p:cNvSpPr>
          <p:nvPr/>
        </p:nvSpPr>
        <p:spPr bwMode="auto">
          <a:xfrm rot="2720585">
            <a:off x="1463675" y="4187825"/>
            <a:ext cx="228600" cy="6985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24617" name="Oval 43">
            <a:extLst>
              <a:ext uri="{FF2B5EF4-FFF2-40B4-BE49-F238E27FC236}">
                <a16:creationId xmlns:a16="http://schemas.microsoft.com/office/drawing/2014/main" id="{3B7A54AC-83B6-FB2D-33F3-448033FB8837}"/>
              </a:ext>
            </a:extLst>
          </p:cNvPr>
          <p:cNvSpPr>
            <a:spLocks noChangeArrowheads="1"/>
          </p:cNvSpPr>
          <p:nvPr/>
        </p:nvSpPr>
        <p:spPr bwMode="auto">
          <a:xfrm rot="2883989">
            <a:off x="1322388" y="4035425"/>
            <a:ext cx="228600" cy="6985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24618" name="Line 44">
            <a:extLst>
              <a:ext uri="{FF2B5EF4-FFF2-40B4-BE49-F238E27FC236}">
                <a16:creationId xmlns:a16="http://schemas.microsoft.com/office/drawing/2014/main" id="{1CA710F9-4CC8-F11E-1DFD-0567A31E7723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6163" y="4337050"/>
            <a:ext cx="4921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19" name="Line 45">
            <a:extLst>
              <a:ext uri="{FF2B5EF4-FFF2-40B4-BE49-F238E27FC236}">
                <a16:creationId xmlns:a16="http://schemas.microsoft.com/office/drawing/2014/main" id="{A07C3A0C-9C36-F6AE-002D-7E55031571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08288" y="3575050"/>
            <a:ext cx="280987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20" name="Rectangle 46" descr="90%">
            <a:extLst>
              <a:ext uri="{FF2B5EF4-FFF2-40B4-BE49-F238E27FC236}">
                <a16:creationId xmlns:a16="http://schemas.microsoft.com/office/drawing/2014/main" id="{29E75BBF-ECED-00F4-1DB0-A4ACD6815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6163" y="3956050"/>
            <a:ext cx="492125" cy="3048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24621" name="Rectangle 47">
            <a:extLst>
              <a:ext uri="{FF2B5EF4-FFF2-40B4-BE49-F238E27FC236}">
                <a16:creationId xmlns:a16="http://schemas.microsoft.com/office/drawing/2014/main" id="{7B6CB4CC-4DC3-ECC8-EB23-4750E223C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480050"/>
            <a:ext cx="84455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en-GB" altLang="en-US" sz="1800" b="1">
              <a:latin typeface="Roboto Slab" pitchFamily="2" charset="0"/>
              <a:cs typeface="Roboto Slab" pitchFamily="2" charset="0"/>
            </a:endParaRPr>
          </a:p>
          <a:p>
            <a:pPr algn="ctr" eaLnBrk="1" hangingPunct="1">
              <a:lnSpc>
                <a:spcPct val="8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en-GB" altLang="en-US" sz="18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24622" name="Text Box 48">
            <a:extLst>
              <a:ext uri="{FF2B5EF4-FFF2-40B4-BE49-F238E27FC236}">
                <a16:creationId xmlns:a16="http://schemas.microsoft.com/office/drawing/2014/main" id="{3F53BD38-0DF1-2953-74F9-94B3E5B05F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3613" y="5376863"/>
            <a:ext cx="1303337" cy="32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GB" altLang="en-US" sz="1800" b="1">
                <a:solidFill>
                  <a:srgbClr val="00B0F0"/>
                </a:solidFill>
                <a:latin typeface="Roboto Slab" pitchFamily="2" charset="0"/>
                <a:cs typeface="Roboto Slab" pitchFamily="2" charset="0"/>
              </a:rPr>
              <a:t>SVI  small</a:t>
            </a:r>
          </a:p>
        </p:txBody>
      </p:sp>
      <p:sp>
        <p:nvSpPr>
          <p:cNvPr id="24623" name="Text Box 49">
            <a:extLst>
              <a:ext uri="{FF2B5EF4-FFF2-40B4-BE49-F238E27FC236}">
                <a16:creationId xmlns:a16="http://schemas.microsoft.com/office/drawing/2014/main" id="{A0D86C80-782C-AB5F-0954-638D65836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88" y="5668963"/>
            <a:ext cx="3552825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bg1"/>
              </a:buClr>
              <a:buFontTx/>
              <a:buChar char="•"/>
            </a:pPr>
            <a:r>
              <a:rPr lang="en-GB" altLang="en-US" sz="1800" b="1">
                <a:latin typeface="Roboto Slab" pitchFamily="2" charset="0"/>
                <a:cs typeface="Roboto Slab" pitchFamily="2" charset="0"/>
              </a:rPr>
              <a:t>Plug flow</a:t>
            </a:r>
          </a:p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bg1"/>
              </a:buClr>
              <a:buFontTx/>
              <a:buChar char="•"/>
            </a:pPr>
            <a:r>
              <a:rPr lang="en-GB" altLang="en-US" sz="1800" b="1">
                <a:latin typeface="Roboto Slab" pitchFamily="2" charset="0"/>
                <a:cs typeface="Roboto Slab" pitchFamily="2" charset="0"/>
              </a:rPr>
              <a:t>Defined redox zones</a:t>
            </a:r>
          </a:p>
        </p:txBody>
      </p:sp>
      <p:sp>
        <p:nvSpPr>
          <p:cNvPr id="24624" name="Text Box 50">
            <a:extLst>
              <a:ext uri="{FF2B5EF4-FFF2-40B4-BE49-F238E27FC236}">
                <a16:creationId xmlns:a16="http://schemas.microsoft.com/office/drawing/2014/main" id="{B49032E1-57B2-4A28-AE80-9E69BDACB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3400" y="5403850"/>
            <a:ext cx="1195388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GB" altLang="en-US" sz="1800" b="1">
                <a:solidFill>
                  <a:srgbClr val="00B0F0"/>
                </a:solidFill>
                <a:latin typeface="Roboto Slab" pitchFamily="2" charset="0"/>
                <a:cs typeface="Roboto Slab" pitchFamily="2" charset="0"/>
              </a:rPr>
              <a:t>SVI large</a:t>
            </a:r>
          </a:p>
        </p:txBody>
      </p:sp>
      <p:sp>
        <p:nvSpPr>
          <p:cNvPr id="24625" name="Rectangle 51">
            <a:extLst>
              <a:ext uri="{FF2B5EF4-FFF2-40B4-BE49-F238E27FC236}">
                <a16:creationId xmlns:a16="http://schemas.microsoft.com/office/drawing/2014/main" id="{F22B7A5E-C012-EE5E-0E97-3F12F28495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8788" y="5708650"/>
            <a:ext cx="2366962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bg1"/>
              </a:buClr>
              <a:buFontTx/>
              <a:buChar char="•"/>
            </a:pPr>
            <a:r>
              <a:rPr lang="en-GB" altLang="en-US" sz="1800" b="1">
                <a:latin typeface="Roboto Slab" pitchFamily="2" charset="0"/>
                <a:cs typeface="Roboto Slab" pitchFamily="2" charset="0"/>
              </a:rPr>
              <a:t>Completely mixed</a:t>
            </a:r>
          </a:p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bg1"/>
              </a:buClr>
              <a:buFontTx/>
              <a:buChar char="•"/>
            </a:pPr>
            <a:r>
              <a:rPr lang="en-GB" altLang="en-US" sz="1800" b="1">
                <a:latin typeface="Roboto Slab" pitchFamily="2" charset="0"/>
                <a:cs typeface="Roboto Slab" pitchFamily="2" charset="0"/>
              </a:rPr>
              <a:t>Mixed redox zones</a:t>
            </a:r>
          </a:p>
        </p:txBody>
      </p:sp>
      <p:sp>
        <p:nvSpPr>
          <p:cNvPr id="24626" name="Oval 52">
            <a:extLst>
              <a:ext uri="{FF2B5EF4-FFF2-40B4-BE49-F238E27FC236}">
                <a16:creationId xmlns:a16="http://schemas.microsoft.com/office/drawing/2014/main" id="{D2ADC242-AD1A-CF7D-7CE0-4AD3134508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5325" y="3727450"/>
            <a:ext cx="762000" cy="7620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24627" name="Line 53">
            <a:extLst>
              <a:ext uri="{FF2B5EF4-FFF2-40B4-BE49-F238E27FC236}">
                <a16:creationId xmlns:a16="http://schemas.microsoft.com/office/drawing/2014/main" id="{511627E8-6456-473E-B83B-9F6DC50813E4}"/>
              </a:ext>
            </a:extLst>
          </p:cNvPr>
          <p:cNvSpPr>
            <a:spLocks noChangeShapeType="1"/>
          </p:cNvSpPr>
          <p:nvPr/>
        </p:nvSpPr>
        <p:spPr bwMode="auto">
          <a:xfrm>
            <a:off x="5114925" y="4108450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28" name="Line 54">
            <a:extLst>
              <a:ext uri="{FF2B5EF4-FFF2-40B4-BE49-F238E27FC236}">
                <a16:creationId xmlns:a16="http://schemas.microsoft.com/office/drawing/2014/main" id="{2650D8AB-CC23-9257-6F9F-14B60CD77A2D}"/>
              </a:ext>
            </a:extLst>
          </p:cNvPr>
          <p:cNvSpPr>
            <a:spLocks noChangeShapeType="1"/>
          </p:cNvSpPr>
          <p:nvPr/>
        </p:nvSpPr>
        <p:spPr bwMode="auto">
          <a:xfrm>
            <a:off x="8010525" y="410845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29" name="Line 55">
            <a:extLst>
              <a:ext uri="{FF2B5EF4-FFF2-40B4-BE49-F238E27FC236}">
                <a16:creationId xmlns:a16="http://schemas.microsoft.com/office/drawing/2014/main" id="{45DE95B3-8D08-A072-45D6-A9C233B1A18F}"/>
              </a:ext>
            </a:extLst>
          </p:cNvPr>
          <p:cNvSpPr>
            <a:spLocks noChangeShapeType="1"/>
          </p:cNvSpPr>
          <p:nvPr/>
        </p:nvSpPr>
        <p:spPr bwMode="auto">
          <a:xfrm>
            <a:off x="8696325" y="448945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30" name="Line 56">
            <a:extLst>
              <a:ext uri="{FF2B5EF4-FFF2-40B4-BE49-F238E27FC236}">
                <a16:creationId xmlns:a16="http://schemas.microsoft.com/office/drawing/2014/main" id="{8BD7FDE8-9EE2-861C-764D-F83068358B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724525" y="4794250"/>
            <a:ext cx="297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31" name="Line 57">
            <a:extLst>
              <a:ext uri="{FF2B5EF4-FFF2-40B4-BE49-F238E27FC236}">
                <a16:creationId xmlns:a16="http://schemas.microsoft.com/office/drawing/2014/main" id="{420E84A0-7B3A-4D94-E221-88E440A3984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24525" y="441325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32" name="Line 58">
            <a:extLst>
              <a:ext uri="{FF2B5EF4-FFF2-40B4-BE49-F238E27FC236}">
                <a16:creationId xmlns:a16="http://schemas.microsoft.com/office/drawing/2014/main" id="{EF3C140D-E723-9B05-C183-6D81D6468AF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9325" y="3803650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33" name="Rectangle 59">
            <a:extLst>
              <a:ext uri="{FF2B5EF4-FFF2-40B4-BE49-F238E27FC236}">
                <a16:creationId xmlns:a16="http://schemas.microsoft.com/office/drawing/2014/main" id="{2516F2FF-C457-CE8C-CB97-30D14F51D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6325" y="3676650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b="1">
              <a:latin typeface="Roboto Slab" pitchFamily="2" charset="0"/>
              <a:cs typeface="Roboto Slab" pitchFamily="2" charset="0"/>
            </a:endParaRPr>
          </a:p>
        </p:txBody>
      </p:sp>
      <p:cxnSp>
        <p:nvCxnSpPr>
          <p:cNvPr id="24634" name="AutoShape 60">
            <a:extLst>
              <a:ext uri="{FF2B5EF4-FFF2-40B4-BE49-F238E27FC236}">
                <a16:creationId xmlns:a16="http://schemas.microsoft.com/office/drawing/2014/main" id="{5D3119E1-4CE0-00B5-E682-8DCED93D3E0F}"/>
              </a:ext>
            </a:extLst>
          </p:cNvPr>
          <p:cNvCxnSpPr>
            <a:cxnSpLocks noChangeShapeType="1"/>
            <a:stCxn id="24632" idx="0"/>
          </p:cNvCxnSpPr>
          <p:nvPr/>
        </p:nvCxnSpPr>
        <p:spPr bwMode="auto">
          <a:xfrm rot="5400000" flipV="1">
            <a:off x="5729288" y="4089400"/>
            <a:ext cx="609600" cy="9525"/>
          </a:xfrm>
          <a:prstGeom prst="curvedConnector5">
            <a:avLst>
              <a:gd name="adj1" fmla="val 2083"/>
              <a:gd name="adj2" fmla="val -4116671"/>
              <a:gd name="adj3" fmla="val 10103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635" name="Line 61">
            <a:extLst>
              <a:ext uri="{FF2B5EF4-FFF2-40B4-BE49-F238E27FC236}">
                <a16:creationId xmlns:a16="http://schemas.microsoft.com/office/drawing/2014/main" id="{30D6BD42-79D2-1EEC-B13F-A7EBABEBFF2D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9325" y="4413250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cxnSp>
        <p:nvCxnSpPr>
          <p:cNvPr id="24636" name="AutoShape 62">
            <a:extLst>
              <a:ext uri="{FF2B5EF4-FFF2-40B4-BE49-F238E27FC236}">
                <a16:creationId xmlns:a16="http://schemas.microsoft.com/office/drawing/2014/main" id="{B012A5C5-4A1C-E852-B8DE-A4F385C0EBAA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7242969" y="4107657"/>
            <a:ext cx="619125" cy="1587"/>
          </a:xfrm>
          <a:prstGeom prst="curvedConnector5">
            <a:avLst>
              <a:gd name="adj1" fmla="val 255"/>
              <a:gd name="adj2" fmla="val 29599995"/>
              <a:gd name="adj3" fmla="val 98458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637" name="Line 63">
            <a:extLst>
              <a:ext uri="{FF2B5EF4-FFF2-40B4-BE49-F238E27FC236}">
                <a16:creationId xmlns:a16="http://schemas.microsoft.com/office/drawing/2014/main" id="{815527F4-28C4-C32C-9438-CD89436E623E}"/>
              </a:ext>
            </a:extLst>
          </p:cNvPr>
          <p:cNvSpPr>
            <a:spLocks noChangeShapeType="1"/>
          </p:cNvSpPr>
          <p:nvPr/>
        </p:nvSpPr>
        <p:spPr bwMode="auto">
          <a:xfrm>
            <a:off x="6030913" y="4108450"/>
            <a:ext cx="1600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38" name="Line 64">
            <a:extLst>
              <a:ext uri="{FF2B5EF4-FFF2-40B4-BE49-F238E27FC236}">
                <a16:creationId xmlns:a16="http://schemas.microsoft.com/office/drawing/2014/main" id="{2430CC4D-7474-972F-FD41-24946793D989}"/>
              </a:ext>
            </a:extLst>
          </p:cNvPr>
          <p:cNvSpPr>
            <a:spLocks noChangeShapeType="1"/>
          </p:cNvSpPr>
          <p:nvPr/>
        </p:nvSpPr>
        <p:spPr bwMode="auto">
          <a:xfrm>
            <a:off x="9024938" y="4083050"/>
            <a:ext cx="3952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endParaRPr lang="nl-NL"/>
          </a:p>
        </p:txBody>
      </p:sp>
      <p:sp>
        <p:nvSpPr>
          <p:cNvPr id="24639" name="Rectangle 2">
            <a:extLst>
              <a:ext uri="{FF2B5EF4-FFF2-40B4-BE49-F238E27FC236}">
                <a16:creationId xmlns:a16="http://schemas.microsoft.com/office/drawing/2014/main" id="{63AE360A-9B02-D0A3-8CF2-7C731306B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315" y="260067"/>
            <a:ext cx="8333506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 dirty="0">
                <a:latin typeface="Roboto Slab" pitchFamily="2" charset="0"/>
                <a:cs typeface="Roboto Slab" pitchFamily="2" charset="0"/>
              </a:rPr>
              <a:t>Bulking sludge – 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 dirty="0">
                <a:latin typeface="Roboto Slab" pitchFamily="2" charset="0"/>
                <a:cs typeface="Roboto Slab" pitchFamily="2" charset="0"/>
              </a:rPr>
              <a:t>nutrient removal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7201" name="Group 49">
            <a:extLst>
              <a:ext uri="{FF2B5EF4-FFF2-40B4-BE49-F238E27FC236}">
                <a16:creationId xmlns:a16="http://schemas.microsoft.com/office/drawing/2014/main" id="{2FA3F391-579F-A196-FDDD-6101C457A3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592945"/>
              </p:ext>
            </p:extLst>
          </p:nvPr>
        </p:nvGraphicFramePr>
        <p:xfrm>
          <a:off x="695400" y="1740995"/>
          <a:ext cx="8001000" cy="3700483"/>
        </p:xfrm>
        <a:graphic>
          <a:graphicData uri="http://schemas.openxmlformats.org/drawingml/2006/table">
            <a:tbl>
              <a:tblPr/>
              <a:tblGrid>
                <a:gridCol w="299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3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048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Suggested causative condition 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Indicative filament types 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37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Low DO concentration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Sphaerotilus Natans</a:t>
                      </a: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Type 1701 and </a:t>
                      </a: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Haliscomenobacter hydrossis</a:t>
                      </a:r>
                      <a:endParaRPr kumimoji="0" lang="en-GB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 Slab" pitchFamily="2" charset="0"/>
                        <a:ea typeface="Roboto Slab" pitchFamily="2" charset="0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5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Low F/M, longer sludge ages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‘</a:t>
                      </a:r>
                      <a:r>
                        <a:rPr kumimoji="0" lang="en-GB" altLang="en-US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Micothrix</a:t>
                      </a: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altLang="en-US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parvicella</a:t>
                      </a: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Nocardia</a:t>
                      </a: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spp., </a:t>
                      </a:r>
                      <a:r>
                        <a:rPr kumimoji="0" lang="en-GB" altLang="en-US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Haliscomenobacter</a:t>
                      </a: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altLang="en-US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hydrossis</a:t>
                      </a: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Types 021N, 0041, 0675, 0092, 0581, 0961, 0803, 0914 and 1851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588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Presence of sulphides / septic wastewater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Thiothrix</a:t>
                      </a: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spp.., </a:t>
                      </a: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Beggiatoa</a:t>
                      </a: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and Type 021N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683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Readily biodegradable soluble substrates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Sphaerotilus Natans</a:t>
                      </a: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Thiothrix</a:t>
                      </a: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spp., </a:t>
                      </a: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Haliscomenobacter</a:t>
                      </a: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hydrossis</a:t>
                      </a: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‘Nostocoida limicola’</a:t>
                      </a: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Type 1851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254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Slowly biodegradable or particulate substrates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‘Micothrix parvicella’</a:t>
                      </a: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Type 0041, 0675 and 0092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18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N or P deficiency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Thiothrix</a:t>
                      </a: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spp., </a:t>
                      </a: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Sphaerotilus Natans</a:t>
                      </a: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Haliscomenobacter</a:t>
                      </a: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hydrossis</a:t>
                      </a: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Type 021N, 0041 and 0675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810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Low pH (&lt;6)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Eukaryotic fungi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26646" name="Group 46">
            <a:extLst>
              <a:ext uri="{FF2B5EF4-FFF2-40B4-BE49-F238E27FC236}">
                <a16:creationId xmlns:a16="http://schemas.microsoft.com/office/drawing/2014/main" id="{15053BCC-106E-63EA-4F3B-33E57D58FCA6}"/>
              </a:ext>
            </a:extLst>
          </p:cNvPr>
          <p:cNvGrpSpPr>
            <a:grpSpLocks/>
          </p:cNvGrpSpPr>
          <p:nvPr/>
        </p:nvGrpSpPr>
        <p:grpSpPr bwMode="auto">
          <a:xfrm>
            <a:off x="1016000" y="5445125"/>
            <a:ext cx="9256713" cy="830263"/>
            <a:chOff x="608" y="3550"/>
            <a:chExt cx="4924" cy="523"/>
          </a:xfrm>
        </p:grpSpPr>
        <p:sp>
          <p:nvSpPr>
            <p:cNvPr id="26649" name="AutoShape 47">
              <a:extLst>
                <a:ext uri="{FF2B5EF4-FFF2-40B4-BE49-F238E27FC236}">
                  <a16:creationId xmlns:a16="http://schemas.microsoft.com/office/drawing/2014/main" id="{BBDC7EA5-86EC-DF13-7F72-70E3DAF7A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" y="3725"/>
              <a:ext cx="400" cy="1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2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6650" name="Text Box 48">
              <a:extLst>
                <a:ext uri="{FF2B5EF4-FFF2-40B4-BE49-F238E27FC236}">
                  <a16:creationId xmlns:a16="http://schemas.microsoft.com/office/drawing/2014/main" id="{18340857-B989-2658-7EBA-51FBD207AE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2" y="3550"/>
              <a:ext cx="450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952500" indent="-3810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33CC"/>
                </a:buClr>
                <a:buFont typeface="Wingdings 3" panose="05040102010807070707" pitchFamily="18" charset="2"/>
                <a:buNone/>
              </a:pPr>
              <a:r>
                <a:rPr lang="en-GB" altLang="en-US" sz="24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There are no certainties about the causative conditions.</a:t>
              </a:r>
            </a:p>
          </p:txBody>
        </p:sp>
      </p:grpSp>
      <p:sp>
        <p:nvSpPr>
          <p:cNvPr id="26647" name="Rectangle 2">
            <a:extLst>
              <a:ext uri="{FF2B5EF4-FFF2-40B4-BE49-F238E27FC236}">
                <a16:creationId xmlns:a16="http://schemas.microsoft.com/office/drawing/2014/main" id="{A9337F7B-D8D8-5973-E6BB-51A0F665E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82613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 dirty="0">
                <a:latin typeface="Roboto Slab" pitchFamily="2" charset="0"/>
                <a:cs typeface="Roboto Slab" pitchFamily="2" charset="0"/>
              </a:rPr>
              <a:t>Bulking sludge microbiology</a:t>
            </a:r>
            <a:endParaRPr lang="en-GB" altLang="en-US" sz="4000" dirty="0">
              <a:solidFill>
                <a:srgbClr val="FF0000"/>
              </a:solidFill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DAF38132-E951-DC32-9818-D96BBC6A7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6875" y="6240463"/>
            <a:ext cx="3671888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Martins, A. M., Pagilla, K., Heijnen, J. J., &amp; van Loosdrecht, M. C. (2004).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Filamentous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bulking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sludge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—a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critical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 review. </a:t>
            </a:r>
            <a:r>
              <a:rPr lang="nl-NL" altLang="nl-NL" sz="900" i="1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Water research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, </a:t>
            </a:r>
            <a:r>
              <a:rPr lang="nl-NL" altLang="nl-NL" sz="900" i="1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38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(4), 793-817.cc</a:t>
            </a:r>
            <a:endParaRPr lang="nl-NL" altLang="nl-NL" sz="900" dirty="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7" name="Rectangle 2">
            <a:extLst>
              <a:ext uri="{FF2B5EF4-FFF2-40B4-BE49-F238E27FC236}">
                <a16:creationId xmlns:a16="http://schemas.microsoft.com/office/drawing/2014/main" id="{A9337F7B-D8D8-5973-E6BB-51A0F665E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82613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 dirty="0">
                <a:latin typeface="Roboto Slab" pitchFamily="2" charset="0"/>
                <a:cs typeface="Roboto Slab" pitchFamily="2" charset="0"/>
              </a:rPr>
              <a:t>Bulking sludge microbiology</a:t>
            </a:r>
            <a:endParaRPr lang="en-GB" altLang="en-US" sz="4000" dirty="0">
              <a:solidFill>
                <a:srgbClr val="FF0000"/>
              </a:solidFill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9E3B0F-4E87-2BB1-69E6-CCE4D5C69798}"/>
              </a:ext>
            </a:extLst>
          </p:cNvPr>
          <p:cNvSpPr txBox="1"/>
          <p:nvPr/>
        </p:nvSpPr>
        <p:spPr>
          <a:xfrm>
            <a:off x="1271464" y="6124059"/>
            <a:ext cx="60946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dirty="0"/>
              <a:t>https://library.oapen.org/handle/20.500.12657/30982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7658E5-B77E-8991-8B76-58CC6E98EA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443" y="1634867"/>
            <a:ext cx="3810000" cy="4095750"/>
          </a:xfrm>
          <a:prstGeom prst="rect">
            <a:avLst/>
          </a:prstGeom>
        </p:spPr>
      </p:pic>
      <p:pic>
        <p:nvPicPr>
          <p:cNvPr id="1030" name="Picture 6" descr="Microscoop voor onderwijs">
            <a:extLst>
              <a:ext uri="{FF2B5EF4-FFF2-40B4-BE49-F238E27FC236}">
                <a16:creationId xmlns:a16="http://schemas.microsoft.com/office/drawing/2014/main" id="{423EE5B4-52EA-82DA-34C0-734D77FE8A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52" r="26375"/>
          <a:stretch/>
        </p:blipFill>
        <p:spPr bwMode="auto">
          <a:xfrm>
            <a:off x="4799856" y="1772816"/>
            <a:ext cx="1379805" cy="22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0C7E3A7A-30CA-2FF0-424C-7CAFD51049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34"/>
          <a:stretch/>
        </p:blipFill>
        <p:spPr bwMode="auto">
          <a:xfrm>
            <a:off x="4607383" y="4427106"/>
            <a:ext cx="1774502" cy="98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B4EC304B-FA55-E815-07D4-9828726AD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08" y="3223572"/>
            <a:ext cx="2992016" cy="98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E55A47-39D8-745D-92F3-5959225180FC}"/>
              </a:ext>
            </a:extLst>
          </p:cNvPr>
          <p:cNvSpPr txBox="1"/>
          <p:nvPr/>
        </p:nvSpPr>
        <p:spPr>
          <a:xfrm>
            <a:off x="7752184" y="6089152"/>
            <a:ext cx="33123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dirty="0"/>
              <a:t>https://www.midasfieldguide.org</a:t>
            </a:r>
          </a:p>
        </p:txBody>
      </p:sp>
    </p:spTree>
    <p:extLst>
      <p:ext uri="{BB962C8B-B14F-4D97-AF65-F5344CB8AC3E}">
        <p14:creationId xmlns:p14="http://schemas.microsoft.com/office/powerpoint/2010/main" val="31702579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>
            <a:extLst>
              <a:ext uri="{FF2B5EF4-FFF2-40B4-BE49-F238E27FC236}">
                <a16:creationId xmlns:a16="http://schemas.microsoft.com/office/drawing/2014/main" id="{E143E0C5-2B77-8ADB-C741-235E3035B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2960688"/>
            <a:ext cx="42418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52500" indent="-3810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>
                <a:srgbClr val="0033CC"/>
              </a:buClr>
              <a:buFont typeface="Wingdings 3" panose="05040102010807070707" pitchFamily="18" charset="2"/>
              <a:buNone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     K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fil 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&lt; K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floc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0033CC"/>
              </a:buClr>
              <a:buFont typeface="Wingdings 3" panose="05040102010807070707" pitchFamily="18" charset="2"/>
              <a:buNone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Low [S]:	   -q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fil 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&gt; -q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floc	</a:t>
            </a:r>
            <a:endParaRPr lang="en-GB" altLang="en-US" sz="24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0033CC"/>
              </a:buClr>
              <a:buFont typeface="Wingdings 3" panose="05040102010807070707" pitchFamily="18" charset="2"/>
              <a:buNone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High [S]:	-q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fil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&lt; -q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floc</a:t>
            </a:r>
            <a:r>
              <a:rPr lang="en-US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</a:t>
            </a:r>
            <a:endParaRPr lang="en-GB" altLang="en-US" sz="2400" baseline="-250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graphicFrame>
        <p:nvGraphicFramePr>
          <p:cNvPr id="28675" name="Object 1238">
            <a:extLst>
              <a:ext uri="{FF2B5EF4-FFF2-40B4-BE49-F238E27FC236}">
                <a16:creationId xmlns:a16="http://schemas.microsoft.com/office/drawing/2014/main" id="{6BE24EE6-91AD-59C7-05AD-72105532688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75250" y="3176588"/>
          <a:ext cx="175895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5" imgW="1244600" imgH="393700" progId="Equation.DSMT4">
                  <p:embed/>
                </p:oleObj>
              </mc:Choice>
              <mc:Fallback>
                <p:oleObj name="Equation" r:id="rId5" imgW="1244600" imgH="393700" progId="Equation.DSMT4">
                  <p:embed/>
                  <p:pic>
                    <p:nvPicPr>
                      <p:cNvPr id="0" name="Object 12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250" y="3176588"/>
                        <a:ext cx="1758950" cy="56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6" name="Rectangle 2">
            <a:extLst>
              <a:ext uri="{FF2B5EF4-FFF2-40B4-BE49-F238E27FC236}">
                <a16:creationId xmlns:a16="http://schemas.microsoft.com/office/drawing/2014/main" id="{B80377C5-7ABF-E561-FA2C-921BD7FB2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73977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Kinetic selection theory 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2000">
                <a:latin typeface="Roboto Slab" pitchFamily="2" charset="0"/>
                <a:cs typeface="Roboto Slab" pitchFamily="2" charset="0"/>
              </a:rPr>
              <a:t>(Chudoba </a:t>
            </a:r>
            <a:r>
              <a:rPr lang="en-GB" altLang="en-US" sz="2000" i="1">
                <a:latin typeface="Roboto Slab" pitchFamily="2" charset="0"/>
                <a:cs typeface="Roboto Slab" pitchFamily="2" charset="0"/>
              </a:rPr>
              <a:t>et al.</a:t>
            </a:r>
            <a:r>
              <a:rPr lang="en-GB" altLang="en-US" sz="2000">
                <a:latin typeface="Roboto Slab" pitchFamily="2" charset="0"/>
                <a:cs typeface="Roboto Slab" pitchFamily="2" charset="0"/>
              </a:rPr>
              <a:t>, 1973)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n-GB" altLang="en-US" sz="4000">
              <a:latin typeface="Roboto Slab" pitchFamily="2" charset="0"/>
              <a:cs typeface="Roboto Slab" pitchFamily="2" charset="0"/>
            </a:endParaRPr>
          </a:p>
        </p:txBody>
      </p:sp>
      <p:pic>
        <p:nvPicPr>
          <p:cNvPr id="28677" name="Picture 2">
            <a:extLst>
              <a:ext uri="{FF2B5EF4-FFF2-40B4-BE49-F238E27FC236}">
                <a16:creationId xmlns:a16="http://schemas.microsoft.com/office/drawing/2014/main" id="{9041EAD0-9285-20DE-36D7-5B6A3B898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1792288"/>
            <a:ext cx="5954713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TextBox 1">
            <a:extLst>
              <a:ext uri="{FF2B5EF4-FFF2-40B4-BE49-F238E27FC236}">
                <a16:creationId xmlns:a16="http://schemas.microsoft.com/office/drawing/2014/main" id="{6433F986-80B2-0CE2-18F5-A4505759B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150" y="6078538"/>
            <a:ext cx="2933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Chudoba, J., Čech, J. S., Farkač, J., &amp; Grau, P. (1985). Control of activated sludge filamentous bulking: experimental verification of a kinetic selection theory. </a:t>
            </a:r>
            <a:r>
              <a:rPr lang="en-US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Water Research</a:t>
            </a:r>
            <a:r>
              <a:rPr lang="en-US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, </a:t>
            </a:r>
            <a:r>
              <a:rPr lang="en-US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19</a:t>
            </a:r>
            <a:r>
              <a:rPr lang="en-US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(2), 191-196.</a:t>
            </a:r>
            <a:endParaRPr lang="nl-NL" altLang="nl-NL" sz="90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5">
            <a:extLst>
              <a:ext uri="{FF2B5EF4-FFF2-40B4-BE49-F238E27FC236}">
                <a16:creationId xmlns:a16="http://schemas.microsoft.com/office/drawing/2014/main" id="{605D300E-748B-BF64-727C-28D90F45CF38}"/>
              </a:ext>
            </a:extLst>
          </p:cNvPr>
          <p:cNvGrpSpPr>
            <a:grpSpLocks/>
          </p:cNvGrpSpPr>
          <p:nvPr/>
        </p:nvGrpSpPr>
        <p:grpSpPr bwMode="auto">
          <a:xfrm>
            <a:off x="3687266" y="1305193"/>
            <a:ext cx="4041775" cy="952500"/>
            <a:chOff x="954" y="1354"/>
            <a:chExt cx="2648" cy="600"/>
          </a:xfrm>
        </p:grpSpPr>
        <p:sp>
          <p:nvSpPr>
            <p:cNvPr id="30729" name="Rectangle 4">
              <a:extLst>
                <a:ext uri="{FF2B5EF4-FFF2-40B4-BE49-F238E27FC236}">
                  <a16:creationId xmlns:a16="http://schemas.microsoft.com/office/drawing/2014/main" id="{188895A5-9439-10C4-1775-D4788488E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1510"/>
              <a:ext cx="294" cy="151"/>
            </a:xfrm>
            <a:prstGeom prst="rect">
              <a:avLst/>
            </a:prstGeom>
            <a:noFill/>
            <a:ln w="28575">
              <a:solidFill>
                <a:srgbClr val="18508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30730" name="Oval 5">
              <a:extLst>
                <a:ext uri="{FF2B5EF4-FFF2-40B4-BE49-F238E27FC236}">
                  <a16:creationId xmlns:a16="http://schemas.microsoft.com/office/drawing/2014/main" id="{E54AC5B3-A403-787F-DAD4-DD6EC0F56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1" y="1389"/>
              <a:ext cx="879" cy="393"/>
            </a:xfrm>
            <a:prstGeom prst="ellips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30731" name="Line 6">
              <a:extLst>
                <a:ext uri="{FF2B5EF4-FFF2-40B4-BE49-F238E27FC236}">
                  <a16:creationId xmlns:a16="http://schemas.microsoft.com/office/drawing/2014/main" id="{C51A48AC-8186-3B5F-EB62-759ECD3F0D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28" y="1575"/>
              <a:ext cx="273" cy="8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2" name="Line 7">
              <a:extLst>
                <a:ext uri="{FF2B5EF4-FFF2-40B4-BE49-F238E27FC236}">
                  <a16:creationId xmlns:a16="http://schemas.microsoft.com/office/drawing/2014/main" id="{516A6AD7-DC69-1E36-55A4-570897A51D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8" y="1583"/>
              <a:ext cx="599" cy="0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3" name="Oval 8">
              <a:extLst>
                <a:ext uri="{FF2B5EF4-FFF2-40B4-BE49-F238E27FC236}">
                  <a16:creationId xmlns:a16="http://schemas.microsoft.com/office/drawing/2014/main" id="{1F4C2FCD-6345-AB2A-8AA6-033527645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2" y="1354"/>
              <a:ext cx="503" cy="463"/>
            </a:xfrm>
            <a:prstGeom prst="ellips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30734" name="Line 9">
              <a:extLst>
                <a:ext uri="{FF2B5EF4-FFF2-40B4-BE49-F238E27FC236}">
                  <a16:creationId xmlns:a16="http://schemas.microsoft.com/office/drawing/2014/main" id="{A5401B16-3581-3918-F21A-BB7BFA1F17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0" y="1583"/>
              <a:ext cx="306" cy="0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5" name="Line 10">
              <a:extLst>
                <a:ext uri="{FF2B5EF4-FFF2-40B4-BE49-F238E27FC236}">
                  <a16:creationId xmlns:a16="http://schemas.microsoft.com/office/drawing/2014/main" id="{B8571E76-5F45-8141-A269-94CCFEB895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5" y="1583"/>
              <a:ext cx="197" cy="0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6" name="Line 11">
              <a:extLst>
                <a:ext uri="{FF2B5EF4-FFF2-40B4-BE49-F238E27FC236}">
                  <a16:creationId xmlns:a16="http://schemas.microsoft.com/office/drawing/2014/main" id="{A44E0B3C-95A4-9B85-8B4E-A12E46F67D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4" y="1817"/>
              <a:ext cx="8" cy="137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7" name="Line 12">
              <a:extLst>
                <a:ext uri="{FF2B5EF4-FFF2-40B4-BE49-F238E27FC236}">
                  <a16:creationId xmlns:a16="http://schemas.microsoft.com/office/drawing/2014/main" id="{8D9924B3-563A-8470-68EA-6D4489EB0F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58" y="1950"/>
              <a:ext cx="2056" cy="3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8" name="Line 13">
              <a:extLst>
                <a:ext uri="{FF2B5EF4-FFF2-40B4-BE49-F238E27FC236}">
                  <a16:creationId xmlns:a16="http://schemas.microsoft.com/office/drawing/2014/main" id="{E9D58F95-05C9-FE41-E0B7-90A8C7E9B1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6" y="1519"/>
              <a:ext cx="3" cy="148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9" name="Line 14">
              <a:extLst>
                <a:ext uri="{FF2B5EF4-FFF2-40B4-BE49-F238E27FC236}">
                  <a16:creationId xmlns:a16="http://schemas.microsoft.com/office/drawing/2014/main" id="{0D94F7FE-6559-7FD8-55D3-54276DABF7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6" y="1510"/>
              <a:ext cx="0" cy="151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40" name="Line 15">
              <a:extLst>
                <a:ext uri="{FF2B5EF4-FFF2-40B4-BE49-F238E27FC236}">
                  <a16:creationId xmlns:a16="http://schemas.microsoft.com/office/drawing/2014/main" id="{4CAE40B0-833B-9C97-C449-862EB99C01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61" y="1667"/>
              <a:ext cx="0" cy="286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41" name="Line 16">
              <a:extLst>
                <a:ext uri="{FF2B5EF4-FFF2-40B4-BE49-F238E27FC236}">
                  <a16:creationId xmlns:a16="http://schemas.microsoft.com/office/drawing/2014/main" id="{9FA82F40-03C0-8D9A-BD2A-C57FBE3CEC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54" y="1583"/>
              <a:ext cx="182" cy="0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</p:grpSp>
      <p:sp>
        <p:nvSpPr>
          <p:cNvPr id="30723" name="Rectangle 17">
            <a:extLst>
              <a:ext uri="{FF2B5EF4-FFF2-40B4-BE49-F238E27FC236}">
                <a16:creationId xmlns:a16="http://schemas.microsoft.com/office/drawing/2014/main" id="{2E3659DA-11F2-2F2B-3678-908B95BE83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975" y="498475"/>
            <a:ext cx="21240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Selector</a:t>
            </a: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pic>
        <p:nvPicPr>
          <p:cNvPr id="30724" name="Picture 18">
            <a:extLst>
              <a:ext uri="{FF2B5EF4-FFF2-40B4-BE49-F238E27FC236}">
                <a16:creationId xmlns:a16="http://schemas.microsoft.com/office/drawing/2014/main" id="{2D64DAAF-585D-C42E-BC84-D5D0AEDC5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738" y="2916238"/>
            <a:ext cx="3222625" cy="286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5" name="Picture 2">
            <a:extLst>
              <a:ext uri="{FF2B5EF4-FFF2-40B4-BE49-F238E27FC236}">
                <a16:creationId xmlns:a16="http://schemas.microsoft.com/office/drawing/2014/main" id="{148B303F-674F-7C21-132E-64AA66810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2667000"/>
            <a:ext cx="4310062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4">
            <a:extLst>
              <a:ext uri="{FF2B5EF4-FFF2-40B4-BE49-F238E27FC236}">
                <a16:creationId xmlns:a16="http://schemas.microsoft.com/office/drawing/2014/main" id="{B70C28C3-07F4-F13E-B97C-CAF83635C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88" y="2771775"/>
            <a:ext cx="481965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 Box 24">
            <a:extLst>
              <a:ext uri="{FF2B5EF4-FFF2-40B4-BE49-F238E27FC236}">
                <a16:creationId xmlns:a16="http://schemas.microsoft.com/office/drawing/2014/main" id="{CF4635D5-26B9-83B0-0248-F91C7680C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6138" y="4654550"/>
            <a:ext cx="80327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150 ml/g</a:t>
            </a: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30728" name="TextBox 1">
            <a:extLst>
              <a:ext uri="{FF2B5EF4-FFF2-40B4-BE49-F238E27FC236}">
                <a16:creationId xmlns:a16="http://schemas.microsoft.com/office/drawing/2014/main" id="{0CAE9248-F3E8-FB23-0590-8A389631E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8488" y="6167438"/>
            <a:ext cx="287972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Rensink, J. H. (1974). New approach to preventing bulking sludge. </a:t>
            </a:r>
            <a:r>
              <a:rPr lang="en-US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Journal (Water Pollution Control Federation)</a:t>
            </a:r>
            <a:r>
              <a:rPr lang="en-US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, 1888-1894.</a:t>
            </a:r>
            <a:endParaRPr lang="nl-NL" altLang="nl-NL" sz="90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7FC5E44F">
            <a:extLst>
              <a:ext uri="{FF2B5EF4-FFF2-40B4-BE49-F238E27FC236}">
                <a16:creationId xmlns:a16="http://schemas.microsoft.com/office/drawing/2014/main" id="{520719CD-153D-630B-CF13-CB46EFA7A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2"/>
          <a:stretch>
            <a:fillRect/>
          </a:stretch>
        </p:blipFill>
        <p:spPr bwMode="auto">
          <a:xfrm>
            <a:off x="334963" y="1446213"/>
            <a:ext cx="6337300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2">
            <a:extLst>
              <a:ext uri="{FF2B5EF4-FFF2-40B4-BE49-F238E27FC236}">
                <a16:creationId xmlns:a16="http://schemas.microsoft.com/office/drawing/2014/main" id="{E6A78291-B38E-468B-9C27-A3378F0FF2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82613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Selector design</a:t>
            </a:r>
          </a:p>
        </p:txBody>
      </p:sp>
      <p:sp>
        <p:nvSpPr>
          <p:cNvPr id="32772" name="TextBox 3">
            <a:extLst>
              <a:ext uri="{FF2B5EF4-FFF2-40B4-BE49-F238E27FC236}">
                <a16:creationId xmlns:a16="http://schemas.microsoft.com/office/drawing/2014/main" id="{8BC96926-C37F-B2B2-C4CB-7DBD28A1A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6171" y="4093260"/>
            <a:ext cx="48958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Roboto Slab" pitchFamily="2" charset="0"/>
                <a:cs typeface="Roboto Slab" pitchFamily="2" charset="0"/>
              </a:rPr>
              <a:t>Selector design guidelines for aerobic, anoxic, and anaerobic selectors in domestic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Roboto Slab" pitchFamily="2" charset="0"/>
                <a:cs typeface="Roboto Slab" pitchFamily="2" charset="0"/>
              </a:rPr>
              <a:t>sewage treatment </a:t>
            </a:r>
            <a:endParaRPr lang="en-GB" altLang="en-US" sz="2400" dirty="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351507DB-BA00-36B3-5FA8-0B38E0F42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6171" y="6055519"/>
            <a:ext cx="3671888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Martins, A. M., Pagilla, K., Heijnen, J. J., &amp; van Loosdrecht, M. C. (2004).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Filamentous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bulking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sludge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—a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critical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 review. </a:t>
            </a:r>
            <a:r>
              <a:rPr lang="nl-NL" altLang="nl-NL" sz="900" i="1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Water research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, </a:t>
            </a:r>
            <a:r>
              <a:rPr lang="nl-NL" altLang="nl-NL" sz="900" i="1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38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(4), 793-817.cc</a:t>
            </a:r>
            <a:endParaRPr lang="nl-NL" altLang="nl-NL" sz="900" dirty="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237">
            <a:extLst>
              <a:ext uri="{FF2B5EF4-FFF2-40B4-BE49-F238E27FC236}">
                <a16:creationId xmlns:a16="http://schemas.microsoft.com/office/drawing/2014/main" id="{D3D8005E-DC62-52A3-318C-924401FC9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0" y="1773238"/>
            <a:ext cx="6624638" cy="304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Filamentous bacteria have lower substrate storage capacity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  </a:t>
            </a:r>
            <a:r>
              <a:rPr lang="en-GB" altLang="en-US" sz="2400" dirty="0">
                <a:latin typeface="Times New Roman" panose="02020603050405020304" pitchFamily="18" charset="0"/>
                <a:ea typeface="Roboto Slab" pitchFamily="2" charset="0"/>
                <a:cs typeface="Times New Roman" panose="02020603050405020304" pitchFamily="18" charset="0"/>
              </a:rPr>
              <a:t>→ </a:t>
            </a:r>
            <a:r>
              <a:rPr lang="en-GB" altLang="en-US" sz="2400" dirty="0">
                <a:solidFill>
                  <a:srgbClr val="92D050"/>
                </a:solidFill>
                <a:latin typeface="Roboto Slab" pitchFamily="2" charset="0"/>
                <a:cs typeface="Roboto Slab" pitchFamily="2" charset="0"/>
                <a:sym typeface="Wingdings" panose="05000000000000000000" pitchFamily="2" charset="2"/>
              </a:rPr>
              <a:t>Not correct</a:t>
            </a:r>
            <a:endParaRPr lang="en-GB" altLang="en-US" sz="2400" dirty="0">
              <a:solidFill>
                <a:srgbClr val="FF0000"/>
              </a:solidFill>
              <a:latin typeface="Roboto Slab" pitchFamily="2" charset="0"/>
              <a:cs typeface="Roboto Slab" pitchFamily="2" charset="0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Maintenance requirements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Inhibition by denitrification intermediates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2400" dirty="0">
                <a:latin typeface="Times New Roman" panose="02020603050405020304" pitchFamily="18" charset="0"/>
                <a:cs typeface="Roboto Slab" pitchFamily="2" charset="0"/>
                <a:sym typeface="Wingdings" panose="05000000000000000000" pitchFamily="2" charset="2"/>
              </a:rPr>
              <a:t>  → </a:t>
            </a:r>
            <a:r>
              <a:rPr lang="en-GB" altLang="en-US" sz="2400" dirty="0">
                <a:solidFill>
                  <a:srgbClr val="92D050"/>
                </a:solidFill>
                <a:latin typeface="Roboto Slab" pitchFamily="2" charset="0"/>
                <a:cs typeface="Roboto Slab" pitchFamily="2" charset="0"/>
                <a:sym typeface="Wingdings" panose="05000000000000000000" pitchFamily="2" charset="2"/>
              </a:rPr>
              <a:t>Both no evidence </a:t>
            </a:r>
            <a:endParaRPr lang="en-GB" altLang="en-US" sz="2400" dirty="0">
              <a:solidFill>
                <a:srgbClr val="92D050"/>
              </a:solidFill>
              <a:latin typeface="Roboto Slab" pitchFamily="2" charset="0"/>
              <a:cs typeface="Roboto Slab" pitchFamily="2" charset="0"/>
            </a:endParaRPr>
          </a:p>
        </p:txBody>
      </p:sp>
      <p:pic>
        <p:nvPicPr>
          <p:cNvPr id="34819" name="Picture 1238" descr="SludgeFlocAntonio1">
            <a:extLst>
              <a:ext uri="{FF2B5EF4-FFF2-40B4-BE49-F238E27FC236}">
                <a16:creationId xmlns:a16="http://schemas.microsoft.com/office/drawing/2014/main" id="{2FDC21F7-82AC-FF16-C71A-CC1F49B3A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76"/>
          <a:stretch>
            <a:fillRect/>
          </a:stretch>
        </p:blipFill>
        <p:spPr bwMode="auto">
          <a:xfrm>
            <a:off x="7999413" y="3284538"/>
            <a:ext cx="4179887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Rectangle 2">
            <a:extLst>
              <a:ext uri="{FF2B5EF4-FFF2-40B4-BE49-F238E27FC236}">
                <a16:creationId xmlns:a16="http://schemas.microsoft.com/office/drawing/2014/main" id="{6BFF4CBB-CD61-CFE2-9C26-841E857D07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82613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Other theories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>
            <a:extLst>
              <a:ext uri="{FF2B5EF4-FFF2-40B4-BE49-F238E27FC236}">
                <a16:creationId xmlns:a16="http://schemas.microsoft.com/office/drawing/2014/main" id="{33A283D9-017F-F6B0-EF85-B17D101A51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7994104" cy="4351338"/>
          </a:xfrm>
        </p:spPr>
        <p:txBody>
          <a:bodyPr/>
          <a:lstStyle/>
          <a:p>
            <a:pPr eaLnBrk="1" hangingPunct="1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Much anecdotic information; hear-say type…</a:t>
            </a:r>
          </a:p>
          <a:p>
            <a:pPr eaLnBrk="1" hangingPunct="1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Recognition of bacteria mainly based on morphology not on true identity or physiological properties;</a:t>
            </a:r>
          </a:p>
          <a:p>
            <a:pPr eaLnBrk="1" hangingPunct="1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Need for lab scale systems in a proper scale-down system.</a:t>
            </a: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BA940835-9D4C-AD34-0A16-7BBF128140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82613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 dirty="0">
                <a:latin typeface="Roboto Slab" pitchFamily="2" charset="0"/>
                <a:cs typeface="Roboto Slab" pitchFamily="2" charset="0"/>
              </a:rPr>
              <a:t>Bulking sludge study</a:t>
            </a:r>
          </a:p>
        </p:txBody>
      </p:sp>
      <p:pic>
        <p:nvPicPr>
          <p:cNvPr id="2050" name="Picture 2" descr="Untitled">
            <a:extLst>
              <a:ext uri="{FF2B5EF4-FFF2-40B4-BE49-F238E27FC236}">
                <a16:creationId xmlns:a16="http://schemas.microsoft.com/office/drawing/2014/main" id="{414BE610-4B90-8C78-F075-E12A58649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3" y="3624695"/>
            <a:ext cx="3647728" cy="273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A4D5C2-C53C-9215-1268-49A55BC74DF4}"/>
              </a:ext>
            </a:extLst>
          </p:cNvPr>
          <p:cNvSpPr txBox="1"/>
          <p:nvPr/>
        </p:nvSpPr>
        <p:spPr>
          <a:xfrm>
            <a:off x="7809484" y="6128467"/>
            <a:ext cx="743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Nocardia</a:t>
            </a:r>
            <a:endParaRPr lang="nl-NL" sz="1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>
            <a:extLst>
              <a:ext uri="{FF2B5EF4-FFF2-40B4-BE49-F238E27FC236}">
                <a16:creationId xmlns:a16="http://schemas.microsoft.com/office/drawing/2014/main" id="{2E2BFEE3-79BA-6A44-2E78-DC58C3038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C1D33940-8D38-3782-4C92-85744C6132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9425" y="0"/>
            <a:ext cx="10515600" cy="1325563"/>
          </a:xfrm>
        </p:spPr>
        <p:txBody>
          <a:bodyPr/>
          <a:lstStyle/>
          <a:p>
            <a:pPr eaLnBrk="1" hangingPunct="1"/>
            <a:r>
              <a:rPr lang="en-GB" altLang="en-US" sz="4000" dirty="0">
                <a:latin typeface="Roboto Slab" pitchFamily="2" charset="0"/>
                <a:cs typeface="Roboto Slab" pitchFamily="2" charset="0"/>
              </a:rPr>
              <a:t>Bulking sludge</a:t>
            </a:r>
          </a:p>
        </p:txBody>
      </p:sp>
      <p:sp>
        <p:nvSpPr>
          <p:cNvPr id="6147" name="Text Box 6">
            <a:extLst>
              <a:ext uri="{FF2B5EF4-FFF2-40B4-BE49-F238E27FC236}">
                <a16:creationId xmlns:a16="http://schemas.microsoft.com/office/drawing/2014/main" id="{1A850457-F036-C1FF-37F6-10F1BF418D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380" y="1988840"/>
            <a:ext cx="108756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One of the most significant problems in activated sludge treatment plants</a:t>
            </a:r>
          </a:p>
        </p:txBody>
      </p:sp>
      <p:pic>
        <p:nvPicPr>
          <p:cNvPr id="6148" name="Picture 7">
            <a:extLst>
              <a:ext uri="{FF2B5EF4-FFF2-40B4-BE49-F238E27FC236}">
                <a16:creationId xmlns:a16="http://schemas.microsoft.com/office/drawing/2014/main" id="{11BBC58B-ABD6-5017-E491-626B74C31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3" y="2520950"/>
            <a:ext cx="3094037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4" descr="web--RWZI-Maastricht-Limmel">
            <a:extLst>
              <a:ext uri="{FF2B5EF4-FFF2-40B4-BE49-F238E27FC236}">
                <a16:creationId xmlns:a16="http://schemas.microsoft.com/office/drawing/2014/main" id="{46C37406-8D39-C2E3-42C4-62C046B0E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63" y="2556322"/>
            <a:ext cx="3024188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5" descr="drijflaag_nb">
            <a:extLst>
              <a:ext uri="{FF2B5EF4-FFF2-40B4-BE49-F238E27FC236}">
                <a16:creationId xmlns:a16="http://schemas.microsoft.com/office/drawing/2014/main" id="{2F8AD9A4-D7BF-5814-7C3F-77341BECE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112" y="2533650"/>
            <a:ext cx="3024187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A2394D31-FB39-A698-7E36-47B256B9F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325" y="260350"/>
            <a:ext cx="85693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Lecture plan</a:t>
            </a:r>
          </a:p>
        </p:txBody>
      </p:sp>
      <p:sp>
        <p:nvSpPr>
          <p:cNvPr id="8195" name="Text Box 3">
            <a:extLst>
              <a:ext uri="{FF2B5EF4-FFF2-40B4-BE49-F238E27FC236}">
                <a16:creationId xmlns:a16="http://schemas.microsoft.com/office/drawing/2014/main" id="{669B8394-E5F5-CBE0-449E-33B1008DBC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25" y="1628775"/>
            <a:ext cx="6049963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General introduction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Laboratory results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Practical implications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Microscopic Evaluation (Per Nielsen)</a:t>
            </a:r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48014D9D-8533-1A30-3260-F078897CF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014788"/>
            <a:ext cx="3798888" cy="237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exp1-9">
            <a:extLst>
              <a:ext uri="{FF2B5EF4-FFF2-40B4-BE49-F238E27FC236}">
                <a16:creationId xmlns:a16="http://schemas.microsoft.com/office/drawing/2014/main" id="{9CD46308-1E61-7825-64CE-F1B3A9FEB7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938" y="2276475"/>
            <a:ext cx="5141912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4">
            <a:extLst>
              <a:ext uri="{FF2B5EF4-FFF2-40B4-BE49-F238E27FC236}">
                <a16:creationId xmlns:a16="http://schemas.microsoft.com/office/drawing/2014/main" id="{98383BE9-1F32-FBA5-0D60-CDC65D720A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138" y="3700463"/>
            <a:ext cx="5761037" cy="249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62000" indent="-3810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>
                <a:latin typeface="Roboto Slab" pitchFamily="2" charset="0"/>
                <a:cs typeface="Roboto Slab" pitchFamily="2" charset="0"/>
              </a:rPr>
              <a:t>expand the volume of the activated sludge floc, resulting in lower density, </a:t>
            </a:r>
          </a:p>
          <a:p>
            <a:pPr lvl="1"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>
                <a:latin typeface="Roboto Slab" pitchFamily="2" charset="0"/>
                <a:cs typeface="Roboto Slab" pitchFamily="2" charset="0"/>
              </a:rPr>
              <a:t>or extend beyond the floc particles and physically hold them apart into the bulk solution.</a:t>
            </a:r>
          </a:p>
        </p:txBody>
      </p:sp>
      <p:sp>
        <p:nvSpPr>
          <p:cNvPr id="10244" name="Text Box 5">
            <a:extLst>
              <a:ext uri="{FF2B5EF4-FFF2-40B4-BE49-F238E27FC236}">
                <a16:creationId xmlns:a16="http://schemas.microsoft.com/office/drawing/2014/main" id="{1F361DF0-239A-7F5A-D71A-B572EF4B2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2300288"/>
            <a:ext cx="454660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62000" indent="-3810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Presence of excessive quantities of filamentous microorganisms that either</a:t>
            </a:r>
            <a:r>
              <a:rPr lang="en-GB" altLang="en-US" sz="1800">
                <a:latin typeface="Roboto Slab" pitchFamily="2" charset="0"/>
                <a:cs typeface="Roboto Slab" pitchFamily="2" charset="0"/>
              </a:rPr>
              <a:t>:</a:t>
            </a:r>
            <a:endParaRPr lang="en-GB" altLang="en-US" sz="24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10245" name="Rectangle 2">
            <a:extLst>
              <a:ext uri="{FF2B5EF4-FFF2-40B4-BE49-F238E27FC236}">
                <a16:creationId xmlns:a16="http://schemas.microsoft.com/office/drawing/2014/main" id="{097E3338-5435-AA81-9C37-61C3BFC2D4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105156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Bulking sludge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22">
            <a:extLst>
              <a:ext uri="{FF2B5EF4-FFF2-40B4-BE49-F238E27FC236}">
                <a16:creationId xmlns:a16="http://schemas.microsoft.com/office/drawing/2014/main" id="{1B104501-D49E-5624-3E0E-BADF74B49E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13" y="2203450"/>
            <a:ext cx="6640512" cy="41544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Why is it a long lasting problem?:</a:t>
            </a:r>
          </a:p>
          <a:p>
            <a:pPr marL="342900" indent="-342900" eaLnBrk="1" hangingPunct="1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Complex interactions;</a:t>
            </a:r>
          </a:p>
          <a:p>
            <a:pPr marL="342900" indent="-342900" eaLnBrk="1" hangingPunct="1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Difficult communication engineers/microbiologists;</a:t>
            </a:r>
          </a:p>
          <a:p>
            <a:pPr marL="342900" indent="-342900" eaLnBrk="1" hangingPunct="1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(Too) much empirical/anecdotal information;</a:t>
            </a:r>
          </a:p>
          <a:p>
            <a:pPr marL="361950" indent="-361950" eaLnBrk="1" hangingPunct="1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It is a process engineering problem, with a process engineering origin, but a microbiological phenomenon.</a:t>
            </a:r>
          </a:p>
        </p:txBody>
      </p:sp>
      <p:pic>
        <p:nvPicPr>
          <p:cNvPr id="2" name="Picture 23">
            <a:extLst>
              <a:ext uri="{FF2B5EF4-FFF2-40B4-BE49-F238E27FC236}">
                <a16:creationId xmlns:a16="http://schemas.microsoft.com/office/drawing/2014/main" id="{166AB658-B784-6DE1-6572-802070EEB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463" y="2452688"/>
            <a:ext cx="3790950" cy="378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2" name="Rectangle 2">
            <a:extLst>
              <a:ext uri="{FF2B5EF4-FFF2-40B4-BE49-F238E27FC236}">
                <a16:creationId xmlns:a16="http://schemas.microsoft.com/office/drawing/2014/main" id="{43ACC127-60C2-047B-D7B8-640E1D848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105156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Bulking sludge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7C56D6CE-5AE0-77F8-6520-685E6EA76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8134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Bulking sludge causes</a:t>
            </a:r>
          </a:p>
        </p:txBody>
      </p:sp>
      <p:grpSp>
        <p:nvGrpSpPr>
          <p:cNvPr id="14339" name="Group 5">
            <a:extLst>
              <a:ext uri="{FF2B5EF4-FFF2-40B4-BE49-F238E27FC236}">
                <a16:creationId xmlns:a16="http://schemas.microsoft.com/office/drawing/2014/main" id="{64BF7CDE-4848-950C-9E22-E31E8CC3FE6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6325" y="1700213"/>
            <a:ext cx="7869238" cy="4203700"/>
            <a:chOff x="1076977" y="2190408"/>
            <a:chExt cx="6950323" cy="3713603"/>
          </a:xfrm>
        </p:grpSpPr>
        <p:sp>
          <p:nvSpPr>
            <p:cNvPr id="692" name="Oval 691">
              <a:extLst>
                <a:ext uri="{FF2B5EF4-FFF2-40B4-BE49-F238E27FC236}">
                  <a16:creationId xmlns:a16="http://schemas.microsoft.com/office/drawing/2014/main" id="{34393E92-93DD-E146-9A05-996A792D08FF}"/>
                </a:ext>
              </a:extLst>
            </p:cNvPr>
            <p:cNvSpPr/>
            <p:nvPr/>
          </p:nvSpPr>
          <p:spPr>
            <a:xfrm>
              <a:off x="2394972" y="4389400"/>
              <a:ext cx="1301170" cy="45859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1" name="Oval 690">
              <a:extLst>
                <a:ext uri="{FF2B5EF4-FFF2-40B4-BE49-F238E27FC236}">
                  <a16:creationId xmlns:a16="http://schemas.microsoft.com/office/drawing/2014/main" id="{6AA2411E-B8C8-8EAE-AD3E-EA8CA9C59472}"/>
                </a:ext>
              </a:extLst>
            </p:cNvPr>
            <p:cNvSpPr/>
            <p:nvPr/>
          </p:nvSpPr>
          <p:spPr>
            <a:xfrm>
              <a:off x="2435634" y="3827029"/>
              <a:ext cx="1301170" cy="45718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89" name="Oval 688">
              <a:extLst>
                <a:ext uri="{FF2B5EF4-FFF2-40B4-BE49-F238E27FC236}">
                  <a16:creationId xmlns:a16="http://schemas.microsoft.com/office/drawing/2014/main" id="{5E16DA23-4325-7A14-6048-14EF16BB910F}"/>
                </a:ext>
              </a:extLst>
            </p:cNvPr>
            <p:cNvSpPr/>
            <p:nvPr/>
          </p:nvSpPr>
          <p:spPr>
            <a:xfrm>
              <a:off x="5387102" y="4376777"/>
              <a:ext cx="1302572" cy="458591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0" name="Oval 689">
              <a:extLst>
                <a:ext uri="{FF2B5EF4-FFF2-40B4-BE49-F238E27FC236}">
                  <a16:creationId xmlns:a16="http://schemas.microsoft.com/office/drawing/2014/main" id="{66AE8689-8D0B-C8AA-9738-FFAE998F0FA9}"/>
                </a:ext>
              </a:extLst>
            </p:cNvPr>
            <p:cNvSpPr/>
            <p:nvPr/>
          </p:nvSpPr>
          <p:spPr>
            <a:xfrm>
              <a:off x="5392711" y="3789165"/>
              <a:ext cx="1301170" cy="45859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88" name="Oval 687">
              <a:extLst>
                <a:ext uri="{FF2B5EF4-FFF2-40B4-BE49-F238E27FC236}">
                  <a16:creationId xmlns:a16="http://schemas.microsoft.com/office/drawing/2014/main" id="{FC3BFE67-4624-58EB-1063-1A11B61F5185}"/>
                </a:ext>
              </a:extLst>
            </p:cNvPr>
            <p:cNvSpPr/>
            <p:nvPr/>
          </p:nvSpPr>
          <p:spPr>
            <a:xfrm>
              <a:off x="3934503" y="4869026"/>
              <a:ext cx="1301170" cy="45859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87" name="Oval 686">
              <a:extLst>
                <a:ext uri="{FF2B5EF4-FFF2-40B4-BE49-F238E27FC236}">
                  <a16:creationId xmlns:a16="http://schemas.microsoft.com/office/drawing/2014/main" id="{F8564978-31D2-5DB0-B4F6-46A48AD191A8}"/>
                </a:ext>
              </a:extLst>
            </p:cNvPr>
            <p:cNvSpPr/>
            <p:nvPr/>
          </p:nvSpPr>
          <p:spPr>
            <a:xfrm>
              <a:off x="2420211" y="3264660"/>
              <a:ext cx="1299768" cy="45999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86" name="Oval 685">
              <a:extLst>
                <a:ext uri="{FF2B5EF4-FFF2-40B4-BE49-F238E27FC236}">
                  <a16:creationId xmlns:a16="http://schemas.microsoft.com/office/drawing/2014/main" id="{59B4D4E6-99D6-3753-F83F-498444552784}"/>
                </a:ext>
              </a:extLst>
            </p:cNvPr>
            <p:cNvSpPr/>
            <p:nvPr/>
          </p:nvSpPr>
          <p:spPr>
            <a:xfrm>
              <a:off x="5387102" y="3245026"/>
              <a:ext cx="1302572" cy="45859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202117EF-2E62-E699-0D2D-4460A66E78AC}"/>
                </a:ext>
              </a:extLst>
            </p:cNvPr>
            <p:cNvSpPr/>
            <p:nvPr/>
          </p:nvSpPr>
          <p:spPr>
            <a:xfrm>
              <a:off x="3927493" y="2807472"/>
              <a:ext cx="1301170" cy="45999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80" name="Rectangle 679">
              <a:extLst>
                <a:ext uri="{FF2B5EF4-FFF2-40B4-BE49-F238E27FC236}">
                  <a16:creationId xmlns:a16="http://schemas.microsoft.com/office/drawing/2014/main" id="{018D378B-287C-E8A0-A0D4-CE257D18EF65}"/>
                </a:ext>
              </a:extLst>
            </p:cNvPr>
            <p:cNvSpPr/>
            <p:nvPr/>
          </p:nvSpPr>
          <p:spPr>
            <a:xfrm>
              <a:off x="6772400" y="4410435"/>
              <a:ext cx="1254900" cy="45859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0" name="Rectangle 669">
              <a:extLst>
                <a:ext uri="{FF2B5EF4-FFF2-40B4-BE49-F238E27FC236}">
                  <a16:creationId xmlns:a16="http://schemas.microsoft.com/office/drawing/2014/main" id="{8242F98C-334B-6F95-1180-1B2BDD726518}"/>
                </a:ext>
              </a:extLst>
            </p:cNvPr>
            <p:cNvSpPr/>
            <p:nvPr/>
          </p:nvSpPr>
          <p:spPr>
            <a:xfrm>
              <a:off x="1085390" y="3808798"/>
              <a:ext cx="1254900" cy="45859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1" name="Rectangle 670">
              <a:extLst>
                <a:ext uri="{FF2B5EF4-FFF2-40B4-BE49-F238E27FC236}">
                  <a16:creationId xmlns:a16="http://schemas.microsoft.com/office/drawing/2014/main" id="{023C5AD9-255A-8B38-12F4-F99E85E1BA64}"/>
                </a:ext>
              </a:extLst>
            </p:cNvPr>
            <p:cNvSpPr/>
            <p:nvPr/>
          </p:nvSpPr>
          <p:spPr>
            <a:xfrm>
              <a:off x="1076977" y="3284294"/>
              <a:ext cx="1254900" cy="45859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2" name="Rectangle 671">
              <a:extLst>
                <a:ext uri="{FF2B5EF4-FFF2-40B4-BE49-F238E27FC236}">
                  <a16:creationId xmlns:a16="http://schemas.microsoft.com/office/drawing/2014/main" id="{44274A87-3C57-34F4-7526-4E6D4AC03ED5}"/>
                </a:ext>
              </a:extLst>
            </p:cNvPr>
            <p:cNvSpPr/>
            <p:nvPr/>
          </p:nvSpPr>
          <p:spPr>
            <a:xfrm>
              <a:off x="1085390" y="2730339"/>
              <a:ext cx="1254900" cy="45718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3" name="Rectangle 672">
              <a:extLst>
                <a:ext uri="{FF2B5EF4-FFF2-40B4-BE49-F238E27FC236}">
                  <a16:creationId xmlns:a16="http://schemas.microsoft.com/office/drawing/2014/main" id="{3A03F7C1-D574-B552-C756-59BA2A47B6F2}"/>
                </a:ext>
              </a:extLst>
            </p:cNvPr>
            <p:cNvSpPr/>
            <p:nvPr/>
          </p:nvSpPr>
          <p:spPr>
            <a:xfrm>
              <a:off x="2434232" y="5427189"/>
              <a:ext cx="1254900" cy="45999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4" name="Rectangle 673">
              <a:extLst>
                <a:ext uri="{FF2B5EF4-FFF2-40B4-BE49-F238E27FC236}">
                  <a16:creationId xmlns:a16="http://schemas.microsoft.com/office/drawing/2014/main" id="{9AD394E3-BDD8-7DF6-2B42-3037A4C47A29}"/>
                </a:ext>
              </a:extLst>
            </p:cNvPr>
            <p:cNvSpPr/>
            <p:nvPr/>
          </p:nvSpPr>
          <p:spPr>
            <a:xfrm>
              <a:off x="3942916" y="5438408"/>
              <a:ext cx="1256302" cy="45859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5" name="Rectangle 674">
              <a:extLst>
                <a:ext uri="{FF2B5EF4-FFF2-40B4-BE49-F238E27FC236}">
                  <a16:creationId xmlns:a16="http://schemas.microsoft.com/office/drawing/2014/main" id="{DDD08998-8311-BF5E-45D6-C89135823E8C}"/>
                </a:ext>
              </a:extLst>
            </p:cNvPr>
            <p:cNvSpPr/>
            <p:nvPr/>
          </p:nvSpPr>
          <p:spPr>
            <a:xfrm>
              <a:off x="2413200" y="2194615"/>
              <a:ext cx="1256302" cy="45999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6" name="Rectangle 675">
              <a:extLst>
                <a:ext uri="{FF2B5EF4-FFF2-40B4-BE49-F238E27FC236}">
                  <a16:creationId xmlns:a16="http://schemas.microsoft.com/office/drawing/2014/main" id="{99335E00-67A4-D10B-58A6-4ABA8E8B0B14}"/>
                </a:ext>
              </a:extLst>
            </p:cNvPr>
            <p:cNvSpPr/>
            <p:nvPr/>
          </p:nvSpPr>
          <p:spPr>
            <a:xfrm>
              <a:off x="3919080" y="2190408"/>
              <a:ext cx="1256302" cy="45859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7" name="Rectangle 676">
              <a:extLst>
                <a:ext uri="{FF2B5EF4-FFF2-40B4-BE49-F238E27FC236}">
                  <a16:creationId xmlns:a16="http://schemas.microsoft.com/office/drawing/2014/main" id="{D7C4B1AF-2910-9A4F-3C5F-AC270AFAFCFF}"/>
                </a:ext>
              </a:extLst>
            </p:cNvPr>
            <p:cNvSpPr/>
            <p:nvPr/>
          </p:nvSpPr>
          <p:spPr>
            <a:xfrm>
              <a:off x="5464220" y="2194615"/>
              <a:ext cx="1254899" cy="45999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8" name="Rectangle 677">
              <a:extLst>
                <a:ext uri="{FF2B5EF4-FFF2-40B4-BE49-F238E27FC236}">
                  <a16:creationId xmlns:a16="http://schemas.microsoft.com/office/drawing/2014/main" id="{581BA471-36A9-035F-BAEF-CA7A0F9D26D1}"/>
                </a:ext>
              </a:extLst>
            </p:cNvPr>
            <p:cNvSpPr/>
            <p:nvPr/>
          </p:nvSpPr>
          <p:spPr>
            <a:xfrm>
              <a:off x="6755574" y="3108991"/>
              <a:ext cx="1256302" cy="45999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9" name="Rectangle 678">
              <a:extLst>
                <a:ext uri="{FF2B5EF4-FFF2-40B4-BE49-F238E27FC236}">
                  <a16:creationId xmlns:a16="http://schemas.microsoft.com/office/drawing/2014/main" id="{A3B992A0-B8D9-CB44-995E-BE5121F3A322}"/>
                </a:ext>
              </a:extLst>
            </p:cNvPr>
            <p:cNvSpPr/>
            <p:nvPr/>
          </p:nvSpPr>
          <p:spPr>
            <a:xfrm>
              <a:off x="6755574" y="3761116"/>
              <a:ext cx="1256302" cy="45859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4360" name="Rectangle 606">
              <a:extLst>
                <a:ext uri="{FF2B5EF4-FFF2-40B4-BE49-F238E27FC236}">
                  <a16:creationId xmlns:a16="http://schemas.microsoft.com/office/drawing/2014/main" id="{F22083D3-BC6E-D633-892E-FB4C271506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522" y="2957345"/>
              <a:ext cx="1107676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PROCESS CONTROL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1" name="Rectangle 608">
              <a:extLst>
                <a:ext uri="{FF2B5EF4-FFF2-40B4-BE49-F238E27FC236}">
                  <a16:creationId xmlns:a16="http://schemas.microsoft.com/office/drawing/2014/main" id="{A295A6D9-6710-F46B-3E89-123158D0A8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9518" y="3416967"/>
              <a:ext cx="553037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KINETICS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2" name="Rectangle 610">
              <a:extLst>
                <a:ext uri="{FF2B5EF4-FFF2-40B4-BE49-F238E27FC236}">
                  <a16:creationId xmlns:a16="http://schemas.microsoft.com/office/drawing/2014/main" id="{D260B8D5-E7EA-4F00-B040-D15E4C3E8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8855" y="3434352"/>
              <a:ext cx="1012825" cy="13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SLUDGE BULKING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3" name="Rectangle 612">
              <a:extLst>
                <a:ext uri="{FF2B5EF4-FFF2-40B4-BE49-F238E27FC236}">
                  <a16:creationId xmlns:a16="http://schemas.microsoft.com/office/drawing/2014/main" id="{97401E8B-E845-FB60-724C-B4FBFA4C9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1664" y="5045819"/>
              <a:ext cx="1149350" cy="13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HYDRODYNAMICS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4" name="Rectangle 614">
              <a:extLst>
                <a:ext uri="{FF2B5EF4-FFF2-40B4-BE49-F238E27FC236}">
                  <a16:creationId xmlns:a16="http://schemas.microsoft.com/office/drawing/2014/main" id="{CB98E0DA-3587-B33A-B2C4-7CBCDA06A2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0210" y="4543950"/>
              <a:ext cx="679450" cy="13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STORAGE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5" name="Rectangle 616">
              <a:extLst>
                <a:ext uri="{FF2B5EF4-FFF2-40B4-BE49-F238E27FC236}">
                  <a16:creationId xmlns:a16="http://schemas.microsoft.com/office/drawing/2014/main" id="{389BFC5E-0B18-B816-535B-9404DC5DBA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2121" y="4474371"/>
              <a:ext cx="75180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FOAMING OR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SCUMMING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6" name="Rectangle 618">
              <a:extLst>
                <a:ext uri="{FF2B5EF4-FFF2-40B4-BE49-F238E27FC236}">
                  <a16:creationId xmlns:a16="http://schemas.microsoft.com/office/drawing/2014/main" id="{A7B60CCC-C51D-A5A9-1914-1A3BAB3A39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2356" y="3875754"/>
              <a:ext cx="98266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FEEDING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PATTERN</a:t>
              </a:r>
            </a:p>
          </p:txBody>
        </p:sp>
        <p:sp>
          <p:nvSpPr>
            <p:cNvPr id="14367" name="Rectangle 620">
              <a:extLst>
                <a:ext uri="{FF2B5EF4-FFF2-40B4-BE49-F238E27FC236}">
                  <a16:creationId xmlns:a16="http://schemas.microsoft.com/office/drawing/2014/main" id="{56421DC8-7A88-F10B-10AE-9B30BD956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7777" y="3927556"/>
              <a:ext cx="10636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MICROBIAL PHISIOLOGY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8" name="Rectangle 622">
              <a:extLst>
                <a:ext uri="{FF2B5EF4-FFF2-40B4-BE49-F238E27FC236}">
                  <a16:creationId xmlns:a16="http://schemas.microsoft.com/office/drawing/2014/main" id="{B3559D5A-3CBC-AEC6-39F0-3FCC94631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0539" y="5624044"/>
              <a:ext cx="1058862" cy="13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FISH, DGGE, PCR</a:t>
              </a:r>
            </a:p>
          </p:txBody>
        </p:sp>
        <p:sp>
          <p:nvSpPr>
            <p:cNvPr id="14369" name="Rectangle 626">
              <a:extLst>
                <a:ext uri="{FF2B5EF4-FFF2-40B4-BE49-F238E27FC236}">
                  <a16:creationId xmlns:a16="http://schemas.microsoft.com/office/drawing/2014/main" id="{D087DCCF-3F15-EEF5-5A96-8462723A4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8530" y="5537838"/>
              <a:ext cx="103346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MOLECULAR MICROBIOLOGY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0" name="Rectangle 629">
              <a:extLst>
                <a:ext uri="{FF2B5EF4-FFF2-40B4-BE49-F238E27FC236}">
                  <a16:creationId xmlns:a16="http://schemas.microsoft.com/office/drawing/2014/main" id="{A3FA88E2-B1E2-C324-7C8E-2AD4D0D41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681" y="3464332"/>
              <a:ext cx="1027085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PIN POINT FLOCS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1" name="Rectangle 632">
              <a:extLst>
                <a:ext uri="{FF2B5EF4-FFF2-40B4-BE49-F238E27FC236}">
                  <a16:creationId xmlns:a16="http://schemas.microsoft.com/office/drawing/2014/main" id="{D37AD134-E6C9-A098-0109-B679FD319B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2043" y="2316955"/>
              <a:ext cx="80645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BLANKET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RISISNG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2" name="Rectangle 634">
              <a:extLst>
                <a:ext uri="{FF2B5EF4-FFF2-40B4-BE49-F238E27FC236}">
                  <a16:creationId xmlns:a16="http://schemas.microsoft.com/office/drawing/2014/main" id="{047A40E2-49F3-305F-3A66-99981B8D3B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1522" y="2301101"/>
              <a:ext cx="9271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OPERATIONAL PARAMETERS:</a:t>
              </a:r>
            </a:p>
          </p:txBody>
        </p:sp>
        <p:sp>
          <p:nvSpPr>
            <p:cNvPr id="14373" name="Rectangle 639">
              <a:extLst>
                <a:ext uri="{FF2B5EF4-FFF2-40B4-BE49-F238E27FC236}">
                  <a16:creationId xmlns:a16="http://schemas.microsoft.com/office/drawing/2014/main" id="{7BFA5897-46AD-F125-6C79-8B1A30B39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4800" y="2301100"/>
              <a:ext cx="10255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WASTEWATER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COMPOSITION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4" name="Rectangle 641">
              <a:extLst>
                <a:ext uri="{FF2B5EF4-FFF2-40B4-BE49-F238E27FC236}">
                  <a16:creationId xmlns:a16="http://schemas.microsoft.com/office/drawing/2014/main" id="{FCFA81BB-60E6-37CA-ACCD-E8129FEB6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0368" y="3944808"/>
              <a:ext cx="100488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EPS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5" name="Rectangle 650">
              <a:extLst>
                <a:ext uri="{FF2B5EF4-FFF2-40B4-BE49-F238E27FC236}">
                  <a16:creationId xmlns:a16="http://schemas.microsoft.com/office/drawing/2014/main" id="{C7006A16-79D3-D437-CA48-8B03E11D6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6415" y="4564036"/>
              <a:ext cx="95408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MODELING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6" name="Rectangle 652">
              <a:extLst>
                <a:ext uri="{FF2B5EF4-FFF2-40B4-BE49-F238E27FC236}">
                  <a16:creationId xmlns:a16="http://schemas.microsoft.com/office/drawing/2014/main" id="{3F9B8403-4094-5DDB-76B4-CB55343312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2997" y="3217696"/>
              <a:ext cx="116548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CHAOTIC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900" b="1">
                  <a:latin typeface="Roboto Slab" pitchFamily="2" charset="0"/>
                  <a:cs typeface="Roboto Slab" pitchFamily="2" charset="0"/>
                </a:rPr>
                <a:t>B</a:t>
              </a: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EHAVIOR OF AS</a:t>
              </a:r>
            </a:p>
          </p:txBody>
        </p:sp>
        <p:sp>
          <p:nvSpPr>
            <p:cNvPr id="14567" name="Freeform 653">
              <a:extLst>
                <a:ext uri="{FF2B5EF4-FFF2-40B4-BE49-F238E27FC236}">
                  <a16:creationId xmlns:a16="http://schemas.microsoft.com/office/drawing/2014/main" id="{948FC3A8-7122-62D4-A3EF-57764D458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411" y="4258974"/>
              <a:ext cx="1253498" cy="692795"/>
            </a:xfrm>
            <a:custGeom>
              <a:avLst/>
              <a:gdLst>
                <a:gd name="T0" fmla="*/ 940792 w 1581"/>
                <a:gd name="T1" fmla="*/ 0 h 494"/>
                <a:gd name="T2" fmla="*/ 940792 w 1581"/>
                <a:gd name="T3" fmla="*/ 97631 h 494"/>
                <a:gd name="T4" fmla="*/ 0 w 1581"/>
                <a:gd name="T5" fmla="*/ 97631 h 494"/>
                <a:gd name="T6" fmla="*/ 0 w 1581"/>
                <a:gd name="T7" fmla="*/ 294481 h 494"/>
                <a:gd name="T8" fmla="*/ 940792 w 1581"/>
                <a:gd name="T9" fmla="*/ 294481 h 494"/>
                <a:gd name="T10" fmla="*/ 940792 w 1581"/>
                <a:gd name="T11" fmla="*/ 392112 h 494"/>
                <a:gd name="T12" fmla="*/ 1254125 w 1581"/>
                <a:gd name="T13" fmla="*/ 196056 h 494"/>
                <a:gd name="T14" fmla="*/ 940792 w 1581"/>
                <a:gd name="T15" fmla="*/ 0 h 4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81" h="494">
                  <a:moveTo>
                    <a:pt x="1186" y="0"/>
                  </a:moveTo>
                  <a:lnTo>
                    <a:pt x="1186" y="123"/>
                  </a:lnTo>
                  <a:lnTo>
                    <a:pt x="0" y="123"/>
                  </a:lnTo>
                  <a:lnTo>
                    <a:pt x="0" y="371"/>
                  </a:lnTo>
                  <a:lnTo>
                    <a:pt x="1186" y="371"/>
                  </a:lnTo>
                  <a:lnTo>
                    <a:pt x="1186" y="494"/>
                  </a:lnTo>
                  <a:lnTo>
                    <a:pt x="1581" y="247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4378" name="Rectangle 654">
              <a:extLst>
                <a:ext uri="{FF2B5EF4-FFF2-40B4-BE49-F238E27FC236}">
                  <a16:creationId xmlns:a16="http://schemas.microsoft.com/office/drawing/2014/main" id="{A5990D31-260F-CF00-6E84-F21541CC9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266" y="4536159"/>
              <a:ext cx="1120500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EM, CLSM, Flow Cit.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9" name="Rectangle 655">
              <a:extLst>
                <a:ext uri="{FF2B5EF4-FFF2-40B4-BE49-F238E27FC236}">
                  <a16:creationId xmlns:a16="http://schemas.microsoft.com/office/drawing/2014/main" id="{7A34101D-AE5E-8479-1850-7C1BD2D141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7744" y="2844412"/>
              <a:ext cx="7874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FILAMENTS a, b, c, …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80" name="Rectangle 656">
              <a:extLst>
                <a:ext uri="{FF2B5EF4-FFF2-40B4-BE49-F238E27FC236}">
                  <a16:creationId xmlns:a16="http://schemas.microsoft.com/office/drawing/2014/main" id="{0043A3FA-BF70-B08F-702E-09B6F892CE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4727" y="3974831"/>
              <a:ext cx="1214438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WHO EATS WHAT?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728C54F-0375-8D93-B7F2-55D12101C35E}"/>
                </a:ext>
              </a:extLst>
            </p:cNvPr>
            <p:cNvSpPr/>
            <p:nvPr/>
          </p:nvSpPr>
          <p:spPr>
            <a:xfrm>
              <a:off x="5453003" y="5445420"/>
              <a:ext cx="1254899" cy="45859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4382" name="Rectangle 624">
              <a:extLst>
                <a:ext uri="{FF2B5EF4-FFF2-40B4-BE49-F238E27FC236}">
                  <a16:creationId xmlns:a16="http://schemas.microsoft.com/office/drawing/2014/main" id="{3B65350F-4573-EC89-B414-111CAB3C6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0611" y="5554988"/>
              <a:ext cx="114300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TRANSPORT PROCESSES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312D413-AA95-95FE-9DB7-D02D113A45C0}"/>
                </a:ext>
              </a:extLst>
            </p:cNvPr>
            <p:cNvSpPr/>
            <p:nvPr/>
          </p:nvSpPr>
          <p:spPr>
            <a:xfrm>
              <a:off x="4024239" y="3486242"/>
              <a:ext cx="1081037" cy="107986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4384" name="Rectangle 632">
              <a:extLst>
                <a:ext uri="{FF2B5EF4-FFF2-40B4-BE49-F238E27FC236}">
                  <a16:creationId xmlns:a16="http://schemas.microsoft.com/office/drawing/2014/main" id="{8B98AB39-039B-6FC5-6630-221761692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7291" y="3859977"/>
              <a:ext cx="1421436" cy="271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000" b="1">
                  <a:latin typeface="Roboto Slab" pitchFamily="2" charset="0"/>
                  <a:cs typeface="Roboto Slab" pitchFamily="2" charset="0"/>
                </a:rPr>
                <a:t>SLUDGE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000" b="1">
                  <a:latin typeface="Roboto Slab" pitchFamily="2" charset="0"/>
                  <a:cs typeface="Roboto Slab" pitchFamily="2" charset="0"/>
                </a:rPr>
                <a:t>SETTLEABILTY</a:t>
              </a:r>
            </a:p>
          </p:txBody>
        </p:sp>
        <p:sp>
          <p:nvSpPr>
            <p:cNvPr id="5" name="Arrow: Down 4">
              <a:extLst>
                <a:ext uri="{FF2B5EF4-FFF2-40B4-BE49-F238E27FC236}">
                  <a16:creationId xmlns:a16="http://schemas.microsoft.com/office/drawing/2014/main" id="{31BF237E-4A68-F918-1DC6-88EF60B784CE}"/>
                </a:ext>
              </a:extLst>
            </p:cNvPr>
            <p:cNvSpPr/>
            <p:nvPr/>
          </p:nvSpPr>
          <p:spPr>
            <a:xfrm>
              <a:off x="4421040" y="3151064"/>
              <a:ext cx="287435" cy="357617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5" name="Arrow: Down 694">
              <a:extLst>
                <a:ext uri="{FF2B5EF4-FFF2-40B4-BE49-F238E27FC236}">
                  <a16:creationId xmlns:a16="http://schemas.microsoft.com/office/drawing/2014/main" id="{FF08FA59-FFA0-526A-AEA8-D308B94AF80A}"/>
                </a:ext>
              </a:extLst>
            </p:cNvPr>
            <p:cNvSpPr/>
            <p:nvPr/>
          </p:nvSpPr>
          <p:spPr>
            <a:xfrm flipV="1">
              <a:off x="4453289" y="4570311"/>
              <a:ext cx="287436" cy="370238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6" name="Arrow: Down 695">
              <a:extLst>
                <a:ext uri="{FF2B5EF4-FFF2-40B4-BE49-F238E27FC236}">
                  <a16:creationId xmlns:a16="http://schemas.microsoft.com/office/drawing/2014/main" id="{2C42C42E-F635-DD3A-21FF-6E861E756B77}"/>
                </a:ext>
              </a:extLst>
            </p:cNvPr>
            <p:cNvSpPr/>
            <p:nvPr/>
          </p:nvSpPr>
          <p:spPr>
            <a:xfrm rot="17672917">
              <a:off x="3593056" y="3465945"/>
              <a:ext cx="287496" cy="358943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7" name="Arrow: Down 696">
              <a:extLst>
                <a:ext uri="{FF2B5EF4-FFF2-40B4-BE49-F238E27FC236}">
                  <a16:creationId xmlns:a16="http://schemas.microsoft.com/office/drawing/2014/main" id="{9417BBF1-098F-0855-BE26-E7102E78B5B7}"/>
                </a:ext>
              </a:extLst>
            </p:cNvPr>
            <p:cNvSpPr/>
            <p:nvPr/>
          </p:nvSpPr>
          <p:spPr>
            <a:xfrm rot="14339477">
              <a:off x="3632316" y="4322822"/>
              <a:ext cx="288898" cy="357542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8" name="Arrow: Down 697">
              <a:extLst>
                <a:ext uri="{FF2B5EF4-FFF2-40B4-BE49-F238E27FC236}">
                  <a16:creationId xmlns:a16="http://schemas.microsoft.com/office/drawing/2014/main" id="{70D4AC36-A8F4-508A-76E2-5FC3BB2CEA2E}"/>
                </a:ext>
              </a:extLst>
            </p:cNvPr>
            <p:cNvSpPr/>
            <p:nvPr/>
          </p:nvSpPr>
          <p:spPr>
            <a:xfrm rot="16200000">
              <a:off x="3651946" y="3868439"/>
              <a:ext cx="286093" cy="357541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9" name="Arrow: Down 698">
              <a:extLst>
                <a:ext uri="{FF2B5EF4-FFF2-40B4-BE49-F238E27FC236}">
                  <a16:creationId xmlns:a16="http://schemas.microsoft.com/office/drawing/2014/main" id="{3C0A74CA-4A89-E06B-A975-E866F72F93C0}"/>
                </a:ext>
              </a:extLst>
            </p:cNvPr>
            <p:cNvSpPr/>
            <p:nvPr/>
          </p:nvSpPr>
          <p:spPr>
            <a:xfrm rot="7629773">
              <a:off x="5190775" y="4270232"/>
              <a:ext cx="287495" cy="357541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700" name="Arrow: Down 699">
              <a:extLst>
                <a:ext uri="{FF2B5EF4-FFF2-40B4-BE49-F238E27FC236}">
                  <a16:creationId xmlns:a16="http://schemas.microsoft.com/office/drawing/2014/main" id="{2ADAFA1C-149E-2B38-AAC7-0BD20D3453E9}"/>
                </a:ext>
              </a:extLst>
            </p:cNvPr>
            <p:cNvSpPr/>
            <p:nvPr/>
          </p:nvSpPr>
          <p:spPr>
            <a:xfrm rot="5400000">
              <a:off x="5209002" y="3842494"/>
              <a:ext cx="288898" cy="358943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701" name="Arrow: Down 700">
              <a:extLst>
                <a:ext uri="{FF2B5EF4-FFF2-40B4-BE49-F238E27FC236}">
                  <a16:creationId xmlns:a16="http://schemas.microsoft.com/office/drawing/2014/main" id="{577FE8E3-15C4-AB1C-7323-2E27DF953D7E}"/>
                </a:ext>
              </a:extLst>
            </p:cNvPr>
            <p:cNvSpPr/>
            <p:nvPr/>
          </p:nvSpPr>
          <p:spPr>
            <a:xfrm rot="3829911">
              <a:off x="5131185" y="3435092"/>
              <a:ext cx="290300" cy="358943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  <p:sp>
        <p:nvSpPr>
          <p:cNvPr id="14340" name="TextBox 5">
            <a:extLst>
              <a:ext uri="{FF2B5EF4-FFF2-40B4-BE49-F238E27FC236}">
                <a16:creationId xmlns:a16="http://schemas.microsoft.com/office/drawing/2014/main" id="{44DF28D8-44B3-8099-D0B4-028B5395C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7538" y="5740400"/>
            <a:ext cx="367188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Martins, A. M., Pagilla, K., Heijnen, J. J., &amp; van Loosdrecht, M. C. (2004). Filamentous bulking sludge—a critical review. </a:t>
            </a:r>
            <a:r>
              <a:rPr lang="nl-NL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Water research</a:t>
            </a:r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, </a:t>
            </a:r>
            <a:r>
              <a:rPr lang="nl-NL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38</a:t>
            </a:r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(4), 793-817.</a:t>
            </a:r>
            <a:endParaRPr lang="nl-NL" altLang="nl-NL" sz="90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6">
            <a:extLst>
              <a:ext uri="{FF2B5EF4-FFF2-40B4-BE49-F238E27FC236}">
                <a16:creationId xmlns:a16="http://schemas.microsoft.com/office/drawing/2014/main" id="{71428867-427F-CD86-B803-B4B6F2E62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5067300"/>
            <a:ext cx="4248150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52500" indent="-3810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0033CC"/>
              </a:buClr>
              <a:buFont typeface="Wingdings 3" panose="05040102010807070707" pitchFamily="18" charset="2"/>
              <a:buNone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The settler occupies about half of the total area</a:t>
            </a:r>
            <a:endParaRPr lang="en-GB" altLang="en-US" sz="1800" dirty="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16387" name="Rectangle 8">
            <a:extLst>
              <a:ext uri="{FF2B5EF4-FFF2-40B4-BE49-F238E27FC236}">
                <a16:creationId xmlns:a16="http://schemas.microsoft.com/office/drawing/2014/main" id="{9EEC5BA2-DF4C-4E2B-32E6-3BA8F7B5A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950" y="2600325"/>
            <a:ext cx="1182688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Influent</a:t>
            </a:r>
          </a:p>
        </p:txBody>
      </p:sp>
      <p:sp>
        <p:nvSpPr>
          <p:cNvPr id="16388" name="Line 9">
            <a:extLst>
              <a:ext uri="{FF2B5EF4-FFF2-40B4-BE49-F238E27FC236}">
                <a16:creationId xmlns:a16="http://schemas.microsoft.com/office/drawing/2014/main" id="{132C2933-F17F-8D0D-B990-D852FCC8285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97500" y="2774950"/>
            <a:ext cx="415925" cy="1588"/>
          </a:xfrm>
          <a:prstGeom prst="line">
            <a:avLst/>
          </a:prstGeom>
          <a:noFill/>
          <a:ln w="25400">
            <a:solidFill>
              <a:srgbClr val="00FFFF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6389" name="Rectangle 10">
            <a:extLst>
              <a:ext uri="{FF2B5EF4-FFF2-40B4-BE49-F238E27FC236}">
                <a16:creationId xmlns:a16="http://schemas.microsoft.com/office/drawing/2014/main" id="{BCCB3180-734C-D52F-DFC2-970D868A4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8025" y="2633663"/>
            <a:ext cx="1065213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Effluent</a:t>
            </a:r>
          </a:p>
        </p:txBody>
      </p:sp>
      <p:sp>
        <p:nvSpPr>
          <p:cNvPr id="16390" name="Line 11">
            <a:extLst>
              <a:ext uri="{FF2B5EF4-FFF2-40B4-BE49-F238E27FC236}">
                <a16:creationId xmlns:a16="http://schemas.microsoft.com/office/drawing/2014/main" id="{180E3058-C690-4DC4-D800-95EB445E0606}"/>
              </a:ext>
            </a:extLst>
          </p:cNvPr>
          <p:cNvSpPr>
            <a:spLocks noChangeShapeType="1"/>
          </p:cNvSpPr>
          <p:nvPr/>
        </p:nvSpPr>
        <p:spPr bwMode="auto">
          <a:xfrm>
            <a:off x="4670425" y="3805238"/>
            <a:ext cx="560388" cy="3175"/>
          </a:xfrm>
          <a:prstGeom prst="line">
            <a:avLst/>
          </a:prstGeom>
          <a:noFill/>
          <a:ln w="25400">
            <a:solidFill>
              <a:srgbClr val="996633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6391" name="Rectangle 12">
            <a:extLst>
              <a:ext uri="{FF2B5EF4-FFF2-40B4-BE49-F238E27FC236}">
                <a16:creationId xmlns:a16="http://schemas.microsoft.com/office/drawing/2014/main" id="{D5535AEA-96B8-60B7-D0CF-5E1A5CECEC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0650" y="3667125"/>
            <a:ext cx="1652588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Waste sludge</a:t>
            </a:r>
          </a:p>
        </p:txBody>
      </p:sp>
      <p:sp>
        <p:nvSpPr>
          <p:cNvPr id="16392" name="Line 13">
            <a:extLst>
              <a:ext uri="{FF2B5EF4-FFF2-40B4-BE49-F238E27FC236}">
                <a16:creationId xmlns:a16="http://schemas.microsoft.com/office/drawing/2014/main" id="{D1CBC3C9-0E5E-8BBC-FD58-5ECD3CF3B4F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1988" y="2917825"/>
            <a:ext cx="773112" cy="0"/>
          </a:xfrm>
          <a:prstGeom prst="line">
            <a:avLst/>
          </a:prstGeom>
          <a:noFill/>
          <a:ln w="25400">
            <a:solidFill>
              <a:srgbClr val="C0C0C0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6393" name="Line 15">
            <a:extLst>
              <a:ext uri="{FF2B5EF4-FFF2-40B4-BE49-F238E27FC236}">
                <a16:creationId xmlns:a16="http://schemas.microsoft.com/office/drawing/2014/main" id="{07EFC126-BFA8-9533-298E-B3C2D4787419}"/>
              </a:ext>
            </a:extLst>
          </p:cNvPr>
          <p:cNvSpPr>
            <a:spLocks noChangeShapeType="1"/>
          </p:cNvSpPr>
          <p:nvPr/>
        </p:nvSpPr>
        <p:spPr bwMode="auto">
          <a:xfrm>
            <a:off x="4684713" y="3421063"/>
            <a:ext cx="0" cy="382587"/>
          </a:xfrm>
          <a:prstGeom prst="line">
            <a:avLst/>
          </a:prstGeom>
          <a:noFill/>
          <a:ln w="25400">
            <a:solidFill>
              <a:srgbClr val="996633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4" name="Line 16">
            <a:extLst>
              <a:ext uri="{FF2B5EF4-FFF2-40B4-BE49-F238E27FC236}">
                <a16:creationId xmlns:a16="http://schemas.microsoft.com/office/drawing/2014/main" id="{FAAEBA77-275C-BE90-222E-0603465A2B8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706563" y="3798888"/>
            <a:ext cx="2968625" cy="7937"/>
          </a:xfrm>
          <a:prstGeom prst="line">
            <a:avLst/>
          </a:prstGeom>
          <a:noFill/>
          <a:ln w="25400">
            <a:solidFill>
              <a:srgbClr val="996633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5" name="Line 17">
            <a:extLst>
              <a:ext uri="{FF2B5EF4-FFF2-40B4-BE49-F238E27FC236}">
                <a16:creationId xmlns:a16="http://schemas.microsoft.com/office/drawing/2014/main" id="{22F1C8A3-ECFD-4A8B-4BB2-A89D7007C21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711325" y="2944813"/>
            <a:ext cx="0" cy="869950"/>
          </a:xfrm>
          <a:prstGeom prst="line">
            <a:avLst/>
          </a:prstGeom>
          <a:noFill/>
          <a:ln w="25400">
            <a:solidFill>
              <a:srgbClr val="996633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6" name="Rectangle 18">
            <a:extLst>
              <a:ext uri="{FF2B5EF4-FFF2-40B4-BE49-F238E27FC236}">
                <a16:creationId xmlns:a16="http://schemas.microsoft.com/office/drawing/2014/main" id="{264691AE-5F82-A39F-D6DE-E65ECC5F3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3" y="3781425"/>
            <a:ext cx="195262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Return sludge</a:t>
            </a:r>
          </a:p>
        </p:txBody>
      </p:sp>
      <p:sp>
        <p:nvSpPr>
          <p:cNvPr id="16397" name="Rectangle 19">
            <a:extLst>
              <a:ext uri="{FF2B5EF4-FFF2-40B4-BE49-F238E27FC236}">
                <a16:creationId xmlns:a16="http://schemas.microsoft.com/office/drawing/2014/main" id="{A11E627E-880E-0B7A-65A2-58E001931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4313" y="2293938"/>
            <a:ext cx="2078037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PT" altLang="en-US" sz="1400">
                <a:latin typeface="Roboto Slab" pitchFamily="2" charset="0"/>
                <a:cs typeface="Roboto Slab" pitchFamily="2" charset="0"/>
              </a:rPr>
              <a:t>      </a:t>
            </a:r>
            <a:r>
              <a:rPr lang="en-GB" altLang="en-US" sz="1400">
                <a:latin typeface="Roboto Slab" pitchFamily="2" charset="0"/>
                <a:cs typeface="Roboto Slab" pitchFamily="2" charset="0"/>
              </a:rPr>
              <a:t>Settler</a:t>
            </a:r>
          </a:p>
        </p:txBody>
      </p:sp>
      <p:sp>
        <p:nvSpPr>
          <p:cNvPr id="16398" name="Rectangle 20">
            <a:extLst>
              <a:ext uri="{FF2B5EF4-FFF2-40B4-BE49-F238E27FC236}">
                <a16:creationId xmlns:a16="http://schemas.microsoft.com/office/drawing/2014/main" id="{6B86FF06-432F-4A70-A0FB-74101C360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9775" y="2274888"/>
            <a:ext cx="1487488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Aeration tank</a:t>
            </a:r>
          </a:p>
        </p:txBody>
      </p:sp>
      <p:sp>
        <p:nvSpPr>
          <p:cNvPr id="16399" name="AutoShape 21">
            <a:extLst>
              <a:ext uri="{FF2B5EF4-FFF2-40B4-BE49-F238E27FC236}">
                <a16:creationId xmlns:a16="http://schemas.microsoft.com/office/drawing/2014/main" id="{0C1FDB57-5DF0-F91E-96A9-C858B06BA0E9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3954463" y="3302000"/>
            <a:ext cx="1446212" cy="115888"/>
          </a:xfrm>
          <a:prstGeom prst="triangle">
            <a:avLst>
              <a:gd name="adj" fmla="val 49995"/>
            </a:avLst>
          </a:prstGeom>
          <a:solidFill>
            <a:srgbClr val="9966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16400" name="Rectangle 22">
            <a:extLst>
              <a:ext uri="{FF2B5EF4-FFF2-40B4-BE49-F238E27FC236}">
                <a16:creationId xmlns:a16="http://schemas.microsoft.com/office/drawing/2014/main" id="{5AB2B633-6FC5-685E-1023-50CC482464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6050" y="3130550"/>
            <a:ext cx="1446213" cy="176213"/>
          </a:xfrm>
          <a:prstGeom prst="rect">
            <a:avLst/>
          </a:prstGeom>
          <a:solidFill>
            <a:srgbClr val="9966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16401" name="Line 23">
            <a:extLst>
              <a:ext uri="{FF2B5EF4-FFF2-40B4-BE49-F238E27FC236}">
                <a16:creationId xmlns:a16="http://schemas.microsoft.com/office/drawing/2014/main" id="{057A2E4D-C0FE-EBAF-69F3-FB8D9F1C074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86300" y="3302000"/>
            <a:ext cx="712788" cy="1158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402" name="Line 24">
            <a:extLst>
              <a:ext uri="{FF2B5EF4-FFF2-40B4-BE49-F238E27FC236}">
                <a16:creationId xmlns:a16="http://schemas.microsoft.com/office/drawing/2014/main" id="{6DB4A966-7920-F203-BF7F-9233E1BD8AF7}"/>
              </a:ext>
            </a:extLst>
          </p:cNvPr>
          <p:cNvSpPr>
            <a:spLocks noChangeShapeType="1"/>
          </p:cNvSpPr>
          <p:nvPr/>
        </p:nvSpPr>
        <p:spPr bwMode="auto">
          <a:xfrm>
            <a:off x="3956050" y="3302000"/>
            <a:ext cx="730250" cy="1158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403" name="Rectangle 25">
            <a:extLst>
              <a:ext uri="{FF2B5EF4-FFF2-40B4-BE49-F238E27FC236}">
                <a16:creationId xmlns:a16="http://schemas.microsoft.com/office/drawing/2014/main" id="{9B4DC8F6-C70A-C3BD-F4AD-0DF6CC503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163" y="2771775"/>
            <a:ext cx="1438275" cy="377825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16404" name="Line 26">
            <a:extLst>
              <a:ext uri="{FF2B5EF4-FFF2-40B4-BE49-F238E27FC236}">
                <a16:creationId xmlns:a16="http://schemas.microsoft.com/office/drawing/2014/main" id="{04101F64-AAA3-710F-1B11-E1A1D27CFBEE}"/>
              </a:ext>
            </a:extLst>
          </p:cNvPr>
          <p:cNvSpPr>
            <a:spLocks noChangeShapeType="1"/>
          </p:cNvSpPr>
          <p:nvPr/>
        </p:nvSpPr>
        <p:spPr bwMode="auto">
          <a:xfrm>
            <a:off x="5403850" y="2706688"/>
            <a:ext cx="0" cy="6048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405" name="Line 27">
            <a:extLst>
              <a:ext uri="{FF2B5EF4-FFF2-40B4-BE49-F238E27FC236}">
                <a16:creationId xmlns:a16="http://schemas.microsoft.com/office/drawing/2014/main" id="{B593DD48-0072-7CD1-90EF-9C63DCCDBE93}"/>
              </a:ext>
            </a:extLst>
          </p:cNvPr>
          <p:cNvSpPr>
            <a:spLocks noChangeShapeType="1"/>
          </p:cNvSpPr>
          <p:nvPr/>
        </p:nvSpPr>
        <p:spPr bwMode="auto">
          <a:xfrm>
            <a:off x="3959225" y="2705100"/>
            <a:ext cx="0" cy="609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406" name="Line 28">
            <a:extLst>
              <a:ext uri="{FF2B5EF4-FFF2-40B4-BE49-F238E27FC236}">
                <a16:creationId xmlns:a16="http://schemas.microsoft.com/office/drawing/2014/main" id="{060C895D-1504-5FF7-406B-9FF83114F079}"/>
              </a:ext>
            </a:extLst>
          </p:cNvPr>
          <p:cNvSpPr>
            <a:spLocks noChangeShapeType="1"/>
          </p:cNvSpPr>
          <p:nvPr/>
        </p:nvSpPr>
        <p:spPr bwMode="auto">
          <a:xfrm>
            <a:off x="3962400" y="2771775"/>
            <a:ext cx="1446213" cy="31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407" name="Rectangle 29">
            <a:extLst>
              <a:ext uri="{FF2B5EF4-FFF2-40B4-BE49-F238E27FC236}">
                <a16:creationId xmlns:a16="http://schemas.microsoft.com/office/drawing/2014/main" id="{36C98CDB-A32C-A346-59D4-A042530F1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4400" y="2636838"/>
            <a:ext cx="995363" cy="685800"/>
          </a:xfrm>
          <a:prstGeom prst="rect">
            <a:avLst/>
          </a:prstGeom>
          <a:solidFill>
            <a:srgbClr val="808080"/>
          </a:solidFill>
          <a:ln w="254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grpSp>
        <p:nvGrpSpPr>
          <p:cNvPr id="16408" name="Group 30">
            <a:extLst>
              <a:ext uri="{FF2B5EF4-FFF2-40B4-BE49-F238E27FC236}">
                <a16:creationId xmlns:a16="http://schemas.microsoft.com/office/drawing/2014/main" id="{105CF915-2040-1172-D30E-823915DAA457}"/>
              </a:ext>
            </a:extLst>
          </p:cNvPr>
          <p:cNvGrpSpPr>
            <a:grpSpLocks/>
          </p:cNvGrpSpPr>
          <p:nvPr/>
        </p:nvGrpSpPr>
        <p:grpSpPr bwMode="auto">
          <a:xfrm>
            <a:off x="2436813" y="2773363"/>
            <a:ext cx="420687" cy="333375"/>
            <a:chOff x="1996" y="2928"/>
            <a:chExt cx="265" cy="210"/>
          </a:xfrm>
        </p:grpSpPr>
        <p:grpSp>
          <p:nvGrpSpPr>
            <p:cNvPr id="16416" name="Group 31">
              <a:extLst>
                <a:ext uri="{FF2B5EF4-FFF2-40B4-BE49-F238E27FC236}">
                  <a16:creationId xmlns:a16="http://schemas.microsoft.com/office/drawing/2014/main" id="{E47EEA3D-FC5C-F275-5561-C5ABC48BA3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96" y="3080"/>
              <a:ext cx="265" cy="58"/>
              <a:chOff x="785" y="1239"/>
              <a:chExt cx="385" cy="79"/>
            </a:xfrm>
          </p:grpSpPr>
          <p:sp>
            <p:nvSpPr>
              <p:cNvPr id="16418" name="Oval 32">
                <a:extLst>
                  <a:ext uri="{FF2B5EF4-FFF2-40B4-BE49-F238E27FC236}">
                    <a16:creationId xmlns:a16="http://schemas.microsoft.com/office/drawing/2014/main" id="{448BD018-9A47-9627-5F47-1AA223AD51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" y="1239"/>
                <a:ext cx="190" cy="7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16419" name="Oval 33">
                <a:extLst>
                  <a:ext uri="{FF2B5EF4-FFF2-40B4-BE49-F238E27FC236}">
                    <a16:creationId xmlns:a16="http://schemas.microsoft.com/office/drawing/2014/main" id="{512E02B8-C8CD-B6D6-2334-5D41EA2C24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" y="1239"/>
                <a:ext cx="190" cy="7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</p:grpSp>
        <p:sp>
          <p:nvSpPr>
            <p:cNvPr id="16417" name="Line 34">
              <a:extLst>
                <a:ext uri="{FF2B5EF4-FFF2-40B4-BE49-F238E27FC236}">
                  <a16:creationId xmlns:a16="http://schemas.microsoft.com/office/drawing/2014/main" id="{01140CEE-D304-AE55-AC59-6EB737FE51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28" y="2928"/>
              <a:ext cx="0" cy="1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pic>
        <p:nvPicPr>
          <p:cNvPr id="16409" name="Picture 35">
            <a:extLst>
              <a:ext uri="{FF2B5EF4-FFF2-40B4-BE49-F238E27FC236}">
                <a16:creationId xmlns:a16="http://schemas.microsoft.com/office/drawing/2014/main" id="{317033C0-2316-5A60-F883-381A5995C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088" y="2505075"/>
            <a:ext cx="5014912" cy="347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410" name="Rectangle 36">
            <a:extLst>
              <a:ext uri="{FF2B5EF4-FFF2-40B4-BE49-F238E27FC236}">
                <a16:creationId xmlns:a16="http://schemas.microsoft.com/office/drawing/2014/main" id="{BFB3B2D6-A7CF-7BA1-2B2A-E118385E9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3975" y="4070350"/>
            <a:ext cx="3619500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3164" tIns="16291" rIns="33164" bIns="16291">
            <a:spAutoFit/>
          </a:bodyPr>
          <a:lstStyle>
            <a:lvl1pPr defTabSz="279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279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279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279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279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2794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2794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2794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2794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9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16411" name="Text Box 37">
            <a:extLst>
              <a:ext uri="{FF2B5EF4-FFF2-40B4-BE49-F238E27FC236}">
                <a16:creationId xmlns:a16="http://schemas.microsoft.com/office/drawing/2014/main" id="{70582ACF-C236-D680-3200-C95168BCE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4350" y="1616075"/>
            <a:ext cx="1752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800" b="1">
                <a:latin typeface="Roboto Slab" pitchFamily="2" charset="0"/>
                <a:cs typeface="Roboto Slab" pitchFamily="2" charset="0"/>
              </a:rPr>
              <a:t>Biochemical stage</a:t>
            </a:r>
          </a:p>
        </p:txBody>
      </p:sp>
      <p:sp>
        <p:nvSpPr>
          <p:cNvPr id="16412" name="Text Box 38">
            <a:extLst>
              <a:ext uri="{FF2B5EF4-FFF2-40B4-BE49-F238E27FC236}">
                <a16:creationId xmlns:a16="http://schemas.microsoft.com/office/drawing/2014/main" id="{DE3AE155-72AA-C65D-5092-08FF801CB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1616075"/>
            <a:ext cx="17526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t-PT" altLang="en-US" sz="1800" b="1">
                <a:latin typeface="Roboto Slab" pitchFamily="2" charset="0"/>
                <a:cs typeface="Roboto Slab" pitchFamily="2" charset="0"/>
              </a:rPr>
              <a:t>Physical</a:t>
            </a:r>
            <a:r>
              <a:rPr lang="en-GB" altLang="en-US" sz="1800" b="1">
                <a:latin typeface="Roboto Slab" pitchFamily="2" charset="0"/>
                <a:cs typeface="Roboto Slab" pitchFamily="2" charset="0"/>
              </a:rPr>
              <a:t> stage</a:t>
            </a:r>
          </a:p>
        </p:txBody>
      </p:sp>
      <p:sp>
        <p:nvSpPr>
          <p:cNvPr id="16413" name="Rectangle 2">
            <a:extLst>
              <a:ext uri="{FF2B5EF4-FFF2-40B4-BE49-F238E27FC236}">
                <a16:creationId xmlns:a16="http://schemas.microsoft.com/office/drawing/2014/main" id="{88392336-AFFF-B2D6-B483-C68D7367C0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105156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Bulking sludge</a:t>
            </a:r>
          </a:p>
        </p:txBody>
      </p:sp>
      <p:sp>
        <p:nvSpPr>
          <p:cNvPr id="16414" name="Line 11">
            <a:extLst>
              <a:ext uri="{FF2B5EF4-FFF2-40B4-BE49-F238E27FC236}">
                <a16:creationId xmlns:a16="http://schemas.microsoft.com/office/drawing/2014/main" id="{B711FFC6-3AC0-7038-CDA1-9D0CA9538FF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54088" y="2944813"/>
            <a:ext cx="1182687" cy="0"/>
          </a:xfrm>
          <a:prstGeom prst="line">
            <a:avLst/>
          </a:prstGeom>
          <a:noFill/>
          <a:ln w="25400">
            <a:solidFill>
              <a:srgbClr val="996633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242A8C4-F137-C4BD-BEAC-0D1F5880EE12}"/>
              </a:ext>
            </a:extLst>
          </p:cNvPr>
          <p:cNvCxnSpPr>
            <a:cxnSpLocks/>
          </p:cNvCxnSpPr>
          <p:nvPr/>
        </p:nvCxnSpPr>
        <p:spPr>
          <a:xfrm flipV="1">
            <a:off x="5908675" y="3613150"/>
            <a:ext cx="2203450" cy="161607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11">
            <a:extLst>
              <a:ext uri="{FF2B5EF4-FFF2-40B4-BE49-F238E27FC236}">
                <a16:creationId xmlns:a16="http://schemas.microsoft.com/office/drawing/2014/main" id="{10D77D6B-2EE1-1121-7397-367CC21792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424" y="1840855"/>
            <a:ext cx="6678612" cy="2308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Functions:</a:t>
            </a:r>
          </a:p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	Clarification</a:t>
            </a:r>
          </a:p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	Thickening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2400" dirty="0">
              <a:latin typeface="Roboto Slab" pitchFamily="2" charset="0"/>
              <a:ea typeface="Roboto Slab" pitchFamily="2" charset="0"/>
              <a:cs typeface="Roboto Slab" pitchFamily="2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Sludge settleability is determined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by sludge volume index (SVI)</a:t>
            </a:r>
          </a:p>
        </p:txBody>
      </p:sp>
      <p:pic>
        <p:nvPicPr>
          <p:cNvPr id="2" name="Picture 9" descr="TNI_LowDO_1_400">
            <a:extLst>
              <a:ext uri="{FF2B5EF4-FFF2-40B4-BE49-F238E27FC236}">
                <a16:creationId xmlns:a16="http://schemas.microsoft.com/office/drawing/2014/main" id="{9E4C6C9A-B98E-602F-9022-D55D28E73D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-18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062" y="3024485"/>
            <a:ext cx="4960938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2">
            <a:extLst>
              <a:ext uri="{FF2B5EF4-FFF2-40B4-BE49-F238E27FC236}">
                <a16:creationId xmlns:a16="http://schemas.microsoft.com/office/drawing/2014/main" id="{88C3B1D1-5E4F-6C8A-1408-69F8ECDDDF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8134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Sludge settling</a:t>
            </a:r>
          </a:p>
        </p:txBody>
      </p:sp>
      <p:sp>
        <p:nvSpPr>
          <p:cNvPr id="18438" name="Rectangle 4">
            <a:extLst>
              <a:ext uri="{FF2B5EF4-FFF2-40B4-BE49-F238E27FC236}">
                <a16:creationId xmlns:a16="http://schemas.microsoft.com/office/drawing/2014/main" id="{1E2A02FD-C236-2718-DA24-E0286706C9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424" y="5578127"/>
            <a:ext cx="77438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Roboto Slab" pitchFamily="2" charset="0"/>
                <a:cs typeface="Roboto Slab" pitchFamily="2" charset="0"/>
              </a:rPr>
              <a:t>with V as volume of settled sludge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Roboto Slab" pitchFamily="2" charset="0"/>
                <a:cs typeface="Roboto Slab" pitchFamily="2" charset="0"/>
              </a:rPr>
              <a:t>after 30 minutes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Roboto Slab" pitchFamily="2" charset="0"/>
              </a:rPr>
              <a:t>Diluted SVI:  V &lt; 250 ml</a:t>
            </a:r>
            <a:endParaRPr lang="en-GB" alt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0F541E-E99E-4327-6C1D-DB21BBD981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488" y="4330898"/>
            <a:ext cx="2938527" cy="83522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A11F4F11-F157-644F-2B05-D4ACAE0AE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9650"/>
            <a:ext cx="5459413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4">
            <a:extLst>
              <a:ext uri="{FF2B5EF4-FFF2-40B4-BE49-F238E27FC236}">
                <a16:creationId xmlns:a16="http://schemas.microsoft.com/office/drawing/2014/main" id="{CDA87F3C-16FF-E76F-6E71-FF35E70920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6287" y="3173015"/>
            <a:ext cx="4579938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57275" indent="-3810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Good activated sludge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GB" altLang="en-US" sz="2400" dirty="0" err="1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settleability</a:t>
            </a:r>
            <a:r>
              <a:rPr lang="en-GB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(low SVI)</a:t>
            </a:r>
            <a:endParaRPr lang="en-GB" altLang="en-US" sz="1800" dirty="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20484" name="AutoShape 1319">
            <a:extLst>
              <a:ext uri="{FF2B5EF4-FFF2-40B4-BE49-F238E27FC236}">
                <a16:creationId xmlns:a16="http://schemas.microsoft.com/office/drawing/2014/main" id="{76601520-44B7-6C34-5BF9-75DB8A5A5A1A}"/>
              </a:ext>
            </a:extLst>
          </p:cNvPr>
          <p:cNvSpPr>
            <a:spLocks/>
          </p:cNvSpPr>
          <p:nvPr/>
        </p:nvSpPr>
        <p:spPr bwMode="auto">
          <a:xfrm rot="5400000">
            <a:off x="6535738" y="3949302"/>
            <a:ext cx="635000" cy="70802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20485" name="Text Box 1322">
            <a:extLst>
              <a:ext uri="{FF2B5EF4-FFF2-40B4-BE49-F238E27FC236}">
                <a16:creationId xmlns:a16="http://schemas.microsoft.com/office/drawing/2014/main" id="{62B9C467-1401-6D78-8722-2EA7099D88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5337" y="4581128"/>
            <a:ext cx="506095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61950" indent="-3619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57275" indent="-3810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>
                <a:solidFill>
                  <a:srgbClr val="000000"/>
                </a:solidFill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Lower land area requirements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Better process control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Increased plant performance</a:t>
            </a:r>
            <a:endParaRPr lang="en-GB" altLang="en-US" sz="18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20486" name="Rectangle 2">
            <a:extLst>
              <a:ext uri="{FF2B5EF4-FFF2-40B4-BE49-F238E27FC236}">
                <a16:creationId xmlns:a16="http://schemas.microsoft.com/office/drawing/2014/main" id="{79D27D58-D7B2-EE62-1344-34C9E2597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8134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Bulking sludge</a:t>
            </a:r>
          </a:p>
        </p:txBody>
      </p:sp>
      <p:pic>
        <p:nvPicPr>
          <p:cNvPr id="20487" name="Picture 1324">
            <a:extLst>
              <a:ext uri="{FF2B5EF4-FFF2-40B4-BE49-F238E27FC236}">
                <a16:creationId xmlns:a16="http://schemas.microsoft.com/office/drawing/2014/main" id="{5289F1EE-0B07-C424-589D-176A3FB68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13" y="4954588"/>
            <a:ext cx="779462" cy="192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1325">
            <a:extLst>
              <a:ext uri="{FF2B5EF4-FFF2-40B4-BE49-F238E27FC236}">
                <a16:creationId xmlns:a16="http://schemas.microsoft.com/office/drawing/2014/main" id="{B6317B0D-BA39-67F9-5DCA-D9EE3B844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550" y="4937125"/>
            <a:ext cx="81756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UD_bl_ENG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5445</TotalTime>
  <Words>871</Words>
  <Application>Microsoft Office PowerPoint</Application>
  <PresentationFormat>Widescreen</PresentationFormat>
  <Paragraphs>175</Paragraphs>
  <Slides>19</Slides>
  <Notes>18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Arial</vt:lpstr>
      <vt:lpstr>Calibri</vt:lpstr>
      <vt:lpstr>Calibri Light</vt:lpstr>
      <vt:lpstr>Roboto Slab</vt:lpstr>
      <vt:lpstr>Times</vt:lpstr>
      <vt:lpstr>Times New Roman</vt:lpstr>
      <vt:lpstr>Wingdings</vt:lpstr>
      <vt:lpstr>Wingdings 2</vt:lpstr>
      <vt:lpstr>Wingdings 3</vt:lpstr>
      <vt:lpstr>TUD_bl_ENG</vt:lpstr>
      <vt:lpstr>Office Theme</vt:lpstr>
      <vt:lpstr>Equation</vt:lpstr>
      <vt:lpstr>PowerPoint Presentation</vt:lpstr>
      <vt:lpstr>Bulking sludge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TU Delft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Netwerkgebruiker SBS</dc:creator>
  <cp:lastModifiedBy>Damir Brdanovic</cp:lastModifiedBy>
  <cp:revision>280</cp:revision>
  <cp:lastPrinted>2004-01-13T07:14:34Z</cp:lastPrinted>
  <dcterms:created xsi:type="dcterms:W3CDTF">2003-02-14T12:59:34Z</dcterms:created>
  <dcterms:modified xsi:type="dcterms:W3CDTF">2024-12-01T20:31:49Z</dcterms:modified>
</cp:coreProperties>
</file>